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56" r:id="rId2"/>
    <p:sldId id="541" r:id="rId3"/>
    <p:sldId id="547" r:id="rId4"/>
    <p:sldId id="548" r:id="rId5"/>
    <p:sldId id="550" r:id="rId6"/>
    <p:sldId id="551" r:id="rId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32217"/>
    <a:srgbClr val="FFF0F0"/>
    <a:srgbClr val="E51E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352" autoAdjust="0"/>
    <p:restoredTop sz="94622" autoAdjust="0"/>
  </p:normalViewPr>
  <p:slideViewPr>
    <p:cSldViewPr snapToGrid="0" snapToObjects="1">
      <p:cViewPr varScale="1">
        <p:scale>
          <a:sx n="68" d="100"/>
          <a:sy n="68" d="100"/>
        </p:scale>
        <p:origin x="1050" y="6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400" d="100"/>
        <a:sy n="4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55" d="100"/>
          <a:sy n="55" d="100"/>
        </p:scale>
        <p:origin x="82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B0CFBA-E990-492A-B8EC-42DA37F7FF05}" type="datetimeFigureOut">
              <a:rPr lang="pt-BR" smtClean="0"/>
              <a:t>05/03/2024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F7A09E-C52E-410D-936A-2FD2AB36F77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5554712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jpe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D3A1DF-988C-DD47-A2FC-66E8BC3ADC5C}" type="datetimeFigureOut">
              <a:rPr lang="pt-BR" smtClean="0"/>
              <a:t>05/03/2024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76F525-BAAF-C84F-B813-5FFD2F2D035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9564622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6F525-BAAF-C84F-B813-5FFD2F2D0355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073131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6F525-BAAF-C84F-B813-5FFD2F2D0355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940281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CFD4E8-AA62-E4CF-843A-BF7C833DC0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24AC0DCD-6579-2D4C-5722-26BE0C9BDE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DFF7BE75-924C-504D-5151-78F4CEC3827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68B7C01-06D2-1193-9B77-5682626B04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6F525-BAAF-C84F-B813-5FFD2F2D0355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460719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B2ECC7-16D2-7491-EE54-F8052AF408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1D1561DD-35B3-2E24-FCF1-D39A8705F7E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A33F61E3-7D49-74B1-1C29-61B631A8F6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D8571755-04F7-CF37-83E6-2E49CFD720B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6F525-BAAF-C84F-B813-5FFD2F2D0355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14072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80774-7825-AD87-6A8A-FBD75A025A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754730A2-E81C-5E4D-54B8-A40F1E47C1E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CB458A4F-C798-750D-1FC5-951BAE1E5F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2BF23FF-C57B-F3D7-04EE-D51EA949D24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6F525-BAAF-C84F-B813-5FFD2F2D0355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28982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9FB1AF-D71D-6426-CE9C-42776D9A8E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E8BFF731-4227-A01F-4975-F185AAD260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61F6C228-4E0F-8E6E-BD77-83D3D15A09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19D992B7-CDC7-99FE-C96B-3792936A1F4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6F525-BAAF-C84F-B813-5FFD2F2D0355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720713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Espaço Reservado para Texto 14">
            <a:extLst>
              <a:ext uri="{FF2B5EF4-FFF2-40B4-BE49-F238E27FC236}">
                <a16:creationId xmlns:a16="http://schemas.microsoft.com/office/drawing/2014/main" id="{741322F5-93ED-4D68-A8FF-9359DF6E751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85060" y="2074736"/>
            <a:ext cx="8915514" cy="70788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400" b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defRPr>
            </a:lvl1pPr>
            <a:lvl2pPr>
              <a:defRPr sz="3200"/>
            </a:lvl2pPr>
            <a:lvl3pPr>
              <a:defRPr sz="28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pt-BR" dirty="0"/>
              <a:t>Digitar seu título aqui</a:t>
            </a:r>
          </a:p>
        </p:txBody>
      </p:sp>
      <p:sp>
        <p:nvSpPr>
          <p:cNvPr id="17" name="Espaço Reservado para Texto 16">
            <a:extLst>
              <a:ext uri="{FF2B5EF4-FFF2-40B4-BE49-F238E27FC236}">
                <a16:creationId xmlns:a16="http://schemas.microsoft.com/office/drawing/2014/main" id="{2B77ECB5-455F-48E1-AC6C-CB94B5AD6A0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785060" y="3165925"/>
            <a:ext cx="3496729" cy="3412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solidFill>
                  <a:srgbClr val="E51E3C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Digitar seu subtítulo aqui</a:t>
            </a:r>
          </a:p>
        </p:txBody>
      </p:sp>
      <p:sp>
        <p:nvSpPr>
          <p:cNvPr id="19" name="Espaço Reservado para Texto 18">
            <a:extLst>
              <a:ext uri="{FF2B5EF4-FFF2-40B4-BE49-F238E27FC236}">
                <a16:creationId xmlns:a16="http://schemas.microsoft.com/office/drawing/2014/main" id="{94A25BC8-06B9-4702-900E-C725EC89847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784350" y="3686175"/>
            <a:ext cx="8323263" cy="899785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At vero </a:t>
            </a:r>
            <a:r>
              <a:rPr lang="pt-BR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eos</a:t>
            </a:r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 et </a:t>
            </a:r>
            <a:r>
              <a:rPr lang="pt-BR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accusamus</a:t>
            </a:r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 et </a:t>
            </a:r>
            <a:r>
              <a:rPr lang="pt-BR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iusto</a:t>
            </a:r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 </a:t>
            </a:r>
            <a:r>
              <a:rPr lang="pt-BR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odio</a:t>
            </a:r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 </a:t>
            </a:r>
            <a:r>
              <a:rPr lang="pt-BR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dignissimos</a:t>
            </a:r>
            <a:endParaRPr lang="pt-BR" sz="2000" dirty="0">
              <a:solidFill>
                <a:schemeClr val="tx1">
                  <a:lumMod val="65000"/>
                  <a:lumOff val="35000"/>
                </a:schemeClr>
              </a:solidFill>
              <a:latin typeface="Montserrat" pitchFamily="2" charset="77"/>
            </a:endParaRPr>
          </a:p>
          <a:p>
            <a:r>
              <a:rPr lang="pt-BR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praesentium</a:t>
            </a:r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 </a:t>
            </a:r>
            <a:r>
              <a:rPr lang="pt-BR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voluptatum</a:t>
            </a:r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 </a:t>
            </a:r>
            <a:r>
              <a:rPr lang="pt-BR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deleniti</a:t>
            </a:r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 </a:t>
            </a:r>
            <a:r>
              <a:rPr lang="pt-BR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atque</a:t>
            </a:r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.</a:t>
            </a:r>
          </a:p>
          <a:p>
            <a:pPr lvl="0"/>
            <a:r>
              <a:rPr lang="pt-BR" dirty="0"/>
              <a:t> </a:t>
            </a:r>
          </a:p>
        </p:txBody>
      </p:sp>
      <p:sp>
        <p:nvSpPr>
          <p:cNvPr id="21" name="Espaço Reservado para Texto 20">
            <a:extLst>
              <a:ext uri="{FF2B5EF4-FFF2-40B4-BE49-F238E27FC236}">
                <a16:creationId xmlns:a16="http://schemas.microsoft.com/office/drawing/2014/main" id="{2CD3EFA3-E8FF-4777-8F73-3A0ED7F42EC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5445" y="2677574"/>
            <a:ext cx="1367759" cy="224055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050" b="0">
                <a:solidFill>
                  <a:schemeClr val="tx1">
                    <a:lumMod val="50000"/>
                    <a:lumOff val="50000"/>
                  </a:schemeClr>
                </a:solidFill>
                <a:latin typeface="Montserrat Medium" panose="00000600000000000000" pitchFamily="2" charset="0"/>
              </a:defRPr>
            </a:lvl1pPr>
          </a:lstStyle>
          <a:p>
            <a:pPr lvl="0"/>
            <a:r>
              <a:rPr lang="pt-BR" dirty="0"/>
              <a:t>JANEIRO 2019</a:t>
            </a:r>
          </a:p>
        </p:txBody>
      </p:sp>
    </p:spTree>
    <p:extLst>
      <p:ext uri="{BB962C8B-B14F-4D97-AF65-F5344CB8AC3E}">
        <p14:creationId xmlns:p14="http://schemas.microsoft.com/office/powerpoint/2010/main" val="41960199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ço Reservado para Imagem 7">
            <a:extLst>
              <a:ext uri="{FF2B5EF4-FFF2-40B4-BE49-F238E27FC236}">
                <a16:creationId xmlns:a16="http://schemas.microsoft.com/office/drawing/2014/main" id="{94384EF9-9F88-3F44-960E-23228F2B7B5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16800" y="1"/>
            <a:ext cx="4675200" cy="6858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091D4AD5-11DD-4E82-960B-C503F0BDD19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621485" y="5652000"/>
            <a:ext cx="1783316" cy="600900"/>
          </a:xfrm>
          <a:prstGeom prst="rect">
            <a:avLst/>
          </a:prstGeom>
        </p:spPr>
      </p:pic>
      <p:sp>
        <p:nvSpPr>
          <p:cNvPr id="12" name="Espaço Reservado para Texto 14">
            <a:extLst>
              <a:ext uri="{FF2B5EF4-FFF2-40B4-BE49-F238E27FC236}">
                <a16:creationId xmlns:a16="http://schemas.microsoft.com/office/drawing/2014/main" id="{E8B551AC-1062-45BF-8F6C-49BD2028664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634452" y="2472844"/>
            <a:ext cx="4547502" cy="95615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defRPr>
            </a:lvl1pPr>
            <a:lvl2pPr>
              <a:defRPr sz="3200"/>
            </a:lvl2pPr>
            <a:lvl3pPr>
              <a:defRPr sz="28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pt-BR" dirty="0"/>
              <a:t>Digitar seu título aqui nesse campo</a:t>
            </a:r>
          </a:p>
        </p:txBody>
      </p:sp>
      <p:sp>
        <p:nvSpPr>
          <p:cNvPr id="13" name="Espaço Reservado para Texto 16">
            <a:extLst>
              <a:ext uri="{FF2B5EF4-FFF2-40B4-BE49-F238E27FC236}">
                <a16:creationId xmlns:a16="http://schemas.microsoft.com/office/drawing/2014/main" id="{A0D0365B-6FD1-4482-BC3D-ADA16531721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634452" y="2109725"/>
            <a:ext cx="3496729" cy="3412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>
                <a:solidFill>
                  <a:srgbClr val="E51E3C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Digitar seu subtítulo aqui</a:t>
            </a:r>
          </a:p>
        </p:txBody>
      </p:sp>
      <p:sp>
        <p:nvSpPr>
          <p:cNvPr id="14" name="Espaço Reservado para Texto 18">
            <a:extLst>
              <a:ext uri="{FF2B5EF4-FFF2-40B4-BE49-F238E27FC236}">
                <a16:creationId xmlns:a16="http://schemas.microsoft.com/office/drawing/2014/main" id="{E0957A65-0BA6-4042-A566-FBBCD4E11B1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633743" y="3783198"/>
            <a:ext cx="4848358" cy="1019147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At vero </a:t>
            </a:r>
            <a:r>
              <a:rPr lang="pt-BR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eos</a:t>
            </a:r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 et </a:t>
            </a:r>
            <a:r>
              <a:rPr lang="pt-BR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accusamus</a:t>
            </a:r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 et </a:t>
            </a:r>
            <a:r>
              <a:rPr lang="pt-BR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iusto</a:t>
            </a:r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 </a:t>
            </a:r>
            <a:r>
              <a:rPr lang="pt-BR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odio</a:t>
            </a:r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 digníssimos </a:t>
            </a:r>
            <a:r>
              <a:rPr lang="pt-BR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praesentium</a:t>
            </a:r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 </a:t>
            </a:r>
            <a:r>
              <a:rPr lang="pt-BR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voluptatum</a:t>
            </a:r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 </a:t>
            </a:r>
            <a:r>
              <a:rPr lang="pt-BR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deleniti</a:t>
            </a:r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 </a:t>
            </a:r>
            <a:r>
              <a:rPr lang="pt-BR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atque</a:t>
            </a:r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.</a:t>
            </a:r>
          </a:p>
          <a:p>
            <a:pPr lvl="0"/>
            <a:r>
              <a:rPr lang="pt-BR" dirty="0"/>
              <a:t> </a:t>
            </a:r>
          </a:p>
        </p:txBody>
      </p:sp>
      <p:sp>
        <p:nvSpPr>
          <p:cNvPr id="15" name="Espaço Reservado para Texto 20">
            <a:extLst>
              <a:ext uri="{FF2B5EF4-FFF2-40B4-BE49-F238E27FC236}">
                <a16:creationId xmlns:a16="http://schemas.microsoft.com/office/drawing/2014/main" id="{D769B9D2-9F94-480A-B9CA-79C5B8EC806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 rot="16200000">
            <a:off x="-195445" y="2677574"/>
            <a:ext cx="1367759" cy="224055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050" b="0">
                <a:solidFill>
                  <a:schemeClr val="tx1">
                    <a:lumMod val="50000"/>
                    <a:lumOff val="50000"/>
                  </a:schemeClr>
                </a:solidFill>
                <a:latin typeface="Montserrat Medium" panose="00000600000000000000" pitchFamily="2" charset="0"/>
              </a:defRPr>
            </a:lvl1pPr>
          </a:lstStyle>
          <a:p>
            <a:pPr lvl="0"/>
            <a:r>
              <a:rPr lang="pt-BR" dirty="0"/>
              <a:t>JANEIRO 2019</a:t>
            </a:r>
          </a:p>
        </p:txBody>
      </p:sp>
    </p:spTree>
    <p:extLst>
      <p:ext uri="{BB962C8B-B14F-4D97-AF65-F5344CB8AC3E}">
        <p14:creationId xmlns:p14="http://schemas.microsoft.com/office/powerpoint/2010/main" val="15138529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ço Reservado para Texto 20">
            <a:extLst>
              <a:ext uri="{FF2B5EF4-FFF2-40B4-BE49-F238E27FC236}">
                <a16:creationId xmlns:a16="http://schemas.microsoft.com/office/drawing/2014/main" id="{28CAF223-2313-4CD7-91B6-501139C3D33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 rot="16200000">
            <a:off x="-195445" y="2677574"/>
            <a:ext cx="1367759" cy="224055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050" b="0">
                <a:solidFill>
                  <a:schemeClr val="bg1"/>
                </a:solidFill>
                <a:latin typeface="Montserrat Medium" panose="00000600000000000000" pitchFamily="2" charset="0"/>
              </a:defRPr>
            </a:lvl1pPr>
          </a:lstStyle>
          <a:p>
            <a:pPr lvl="0"/>
            <a:r>
              <a:rPr lang="pt-BR" dirty="0"/>
              <a:t>JANEIRO 2019</a:t>
            </a:r>
          </a:p>
        </p:txBody>
      </p:sp>
      <p:sp>
        <p:nvSpPr>
          <p:cNvPr id="12" name="Espaço Reservado para Texto 14">
            <a:extLst>
              <a:ext uri="{FF2B5EF4-FFF2-40B4-BE49-F238E27FC236}">
                <a16:creationId xmlns:a16="http://schemas.microsoft.com/office/drawing/2014/main" id="{960D71C8-8756-424E-9251-B869DC4BD8D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634451" y="2295927"/>
            <a:ext cx="8661274" cy="181624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7200" b="1">
                <a:solidFill>
                  <a:schemeClr val="bg1"/>
                </a:solidFill>
                <a:latin typeface="Montserrat" panose="00000500000000000000" pitchFamily="2" charset="0"/>
              </a:defRPr>
            </a:lvl1pPr>
            <a:lvl2pPr>
              <a:defRPr sz="3200"/>
            </a:lvl2pPr>
            <a:lvl3pPr>
              <a:defRPr sz="28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pt-BR" dirty="0"/>
              <a:t>Digitar seu título aqui nesse campo</a:t>
            </a:r>
          </a:p>
        </p:txBody>
      </p:sp>
      <p:sp>
        <p:nvSpPr>
          <p:cNvPr id="13" name="Espaço Reservado para Texto 16">
            <a:extLst>
              <a:ext uri="{FF2B5EF4-FFF2-40B4-BE49-F238E27FC236}">
                <a16:creationId xmlns:a16="http://schemas.microsoft.com/office/drawing/2014/main" id="{985EDE45-596F-455F-8CFD-3A4E052868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634452" y="1946038"/>
            <a:ext cx="6010507" cy="31936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>
                <a:solidFill>
                  <a:schemeClr val="bg1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Digitar seu subtítulo aqui</a:t>
            </a:r>
          </a:p>
        </p:txBody>
      </p:sp>
    </p:spTree>
    <p:extLst>
      <p:ext uri="{BB962C8B-B14F-4D97-AF65-F5344CB8AC3E}">
        <p14:creationId xmlns:p14="http://schemas.microsoft.com/office/powerpoint/2010/main" val="1174223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ço Reservado para Imagem 7">
            <a:extLst>
              <a:ext uri="{FF2B5EF4-FFF2-40B4-BE49-F238E27FC236}">
                <a16:creationId xmlns:a16="http://schemas.microsoft.com/office/drawing/2014/main" id="{B8881B08-C114-41E0-A225-495C930B29F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111200" y="1"/>
            <a:ext cx="8080800" cy="6858000"/>
          </a:xfrm>
          <a:prstGeom prst="rect">
            <a:avLst/>
          </a:prstGeom>
        </p:spPr>
        <p:txBody>
          <a:bodyPr/>
          <a:lstStyle/>
          <a:p>
            <a:endParaRPr lang="pt-BR" dirty="0"/>
          </a:p>
        </p:txBody>
      </p:sp>
      <p:sp>
        <p:nvSpPr>
          <p:cNvPr id="17" name="Espaço Reservado para Texto 20">
            <a:extLst>
              <a:ext uri="{FF2B5EF4-FFF2-40B4-BE49-F238E27FC236}">
                <a16:creationId xmlns:a16="http://schemas.microsoft.com/office/drawing/2014/main" id="{D162C169-6ADC-4BE6-8F66-076EE57B47C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 rot="16200000">
            <a:off x="-195445" y="2973741"/>
            <a:ext cx="1367759" cy="224055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050" b="0">
                <a:solidFill>
                  <a:schemeClr val="bg1"/>
                </a:solidFill>
                <a:latin typeface="Montserrat Medium" panose="00000600000000000000" pitchFamily="2" charset="0"/>
              </a:defRPr>
            </a:lvl1pPr>
          </a:lstStyle>
          <a:p>
            <a:pPr lvl="0"/>
            <a:r>
              <a:rPr lang="pt-BR" dirty="0"/>
              <a:t>JANEIRO 2019</a:t>
            </a:r>
          </a:p>
        </p:txBody>
      </p:sp>
      <p:sp>
        <p:nvSpPr>
          <p:cNvPr id="18" name="Espaço Reservado para Texto 14">
            <a:extLst>
              <a:ext uri="{FF2B5EF4-FFF2-40B4-BE49-F238E27FC236}">
                <a16:creationId xmlns:a16="http://schemas.microsoft.com/office/drawing/2014/main" id="{1954C29C-77FC-4A9B-89A4-F058AC1802F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65189" y="2063631"/>
            <a:ext cx="3040877" cy="100005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chemeClr val="bg1"/>
                </a:solidFill>
                <a:latin typeface="Montserrat" panose="00000500000000000000" pitchFamily="2" charset="0"/>
              </a:defRPr>
            </a:lvl1pPr>
            <a:lvl2pPr>
              <a:defRPr sz="3200"/>
            </a:lvl2pPr>
            <a:lvl3pPr>
              <a:defRPr sz="28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pt-BR" dirty="0"/>
              <a:t>Digitar seu título aqui</a:t>
            </a:r>
          </a:p>
        </p:txBody>
      </p:sp>
      <p:sp>
        <p:nvSpPr>
          <p:cNvPr id="21" name="Espaço Reservado para Texto 20">
            <a:extLst>
              <a:ext uri="{FF2B5EF4-FFF2-40B4-BE49-F238E27FC236}">
                <a16:creationId xmlns:a16="http://schemas.microsoft.com/office/drawing/2014/main" id="{D851C657-C4B4-42FD-80F9-BE66B0D5DDC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65189" y="3429000"/>
            <a:ext cx="2981286" cy="117325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chemeClr val="bg1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At vero </a:t>
            </a:r>
            <a:r>
              <a:rPr lang="pt-BR" dirty="0" err="1"/>
              <a:t>eos</a:t>
            </a:r>
            <a:r>
              <a:rPr lang="pt-BR" dirty="0"/>
              <a:t> et </a:t>
            </a:r>
            <a:r>
              <a:rPr lang="pt-BR" dirty="0" err="1"/>
              <a:t>accus</a:t>
            </a:r>
            <a:r>
              <a:rPr lang="pt-BR" dirty="0"/>
              <a:t> </a:t>
            </a:r>
            <a:r>
              <a:rPr lang="pt-BR" dirty="0" err="1"/>
              <a:t>amus</a:t>
            </a:r>
            <a:r>
              <a:rPr lang="pt-BR" dirty="0"/>
              <a:t> et </a:t>
            </a:r>
            <a:r>
              <a:rPr lang="pt-BR" dirty="0" err="1"/>
              <a:t>iusto</a:t>
            </a:r>
            <a:r>
              <a:rPr lang="pt-BR" dirty="0"/>
              <a:t> </a:t>
            </a:r>
            <a:r>
              <a:rPr lang="pt-BR" dirty="0" err="1"/>
              <a:t>djanl</a:t>
            </a:r>
            <a:r>
              <a:rPr lang="pt-BR" dirty="0"/>
              <a:t> </a:t>
            </a:r>
            <a:r>
              <a:rPr lang="pt-BR" dirty="0" err="1"/>
              <a:t>kdepoe</a:t>
            </a:r>
            <a:r>
              <a:rPr lang="pt-BR" dirty="0"/>
              <a:t> p </a:t>
            </a:r>
            <a:r>
              <a:rPr lang="pt-BR" dirty="0" err="1"/>
              <a:t>kdpe</a:t>
            </a:r>
            <a:r>
              <a:rPr lang="pt-BR" dirty="0"/>
              <a:t> </a:t>
            </a:r>
            <a:r>
              <a:rPr lang="pt-BR" dirty="0" err="1"/>
              <a:t>poe</a:t>
            </a:r>
            <a:r>
              <a:rPr lang="pt-BR" dirty="0"/>
              <a:t> </a:t>
            </a:r>
            <a:r>
              <a:rPr lang="pt-BR" dirty="0" err="1"/>
              <a:t>dekpepd</a:t>
            </a:r>
            <a:r>
              <a:rPr lang="pt-BR" dirty="0"/>
              <a:t> </a:t>
            </a:r>
            <a:r>
              <a:rPr lang="pt-BR" dirty="0" err="1"/>
              <a:t>dkep</a:t>
            </a:r>
            <a:endParaRPr lang="pt-BR" dirty="0"/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2ACA8FCE-2A40-4A5E-8EDF-17CAC0C73E61}"/>
              </a:ext>
            </a:extLst>
          </p:cNvPr>
          <p:cNvSpPr/>
          <p:nvPr userDrawn="1"/>
        </p:nvSpPr>
        <p:spPr>
          <a:xfrm>
            <a:off x="4111200" y="0"/>
            <a:ext cx="8080800" cy="6858001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874687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ço Reservado para Texto 20">
            <a:extLst>
              <a:ext uri="{FF2B5EF4-FFF2-40B4-BE49-F238E27FC236}">
                <a16:creationId xmlns:a16="http://schemas.microsoft.com/office/drawing/2014/main" id="{B292629F-8599-4F92-A11D-198792AE743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 rot="16200000">
            <a:off x="-195445" y="2544954"/>
            <a:ext cx="1367759" cy="224055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050" b="0">
                <a:solidFill>
                  <a:schemeClr val="tx1">
                    <a:lumMod val="50000"/>
                    <a:lumOff val="50000"/>
                  </a:schemeClr>
                </a:solidFill>
                <a:latin typeface="Montserrat Medium" panose="00000600000000000000" pitchFamily="2" charset="0"/>
              </a:defRPr>
            </a:lvl1pPr>
          </a:lstStyle>
          <a:p>
            <a:pPr lvl="0"/>
            <a:r>
              <a:rPr lang="pt-BR" dirty="0"/>
              <a:t>JANEIRO 2019</a:t>
            </a:r>
          </a:p>
        </p:txBody>
      </p:sp>
      <p:sp>
        <p:nvSpPr>
          <p:cNvPr id="15" name="Espaço Reservado para Texto 14">
            <a:extLst>
              <a:ext uri="{FF2B5EF4-FFF2-40B4-BE49-F238E27FC236}">
                <a16:creationId xmlns:a16="http://schemas.microsoft.com/office/drawing/2014/main" id="{D6232B5F-98D9-4309-9DC0-CCF0ABEE97C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549643" y="2324513"/>
            <a:ext cx="8822865" cy="188452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7200" b="1">
                <a:solidFill>
                  <a:srgbClr val="E51E3C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Loren Ipsum </a:t>
            </a:r>
            <a:r>
              <a:rPr lang="pt-BR" dirty="0" err="1"/>
              <a:t>Dolor</a:t>
            </a:r>
            <a:r>
              <a:rPr lang="pt-BR" dirty="0"/>
              <a:t> </a:t>
            </a:r>
            <a:r>
              <a:rPr lang="pt-BR" dirty="0" err="1"/>
              <a:t>Sit</a:t>
            </a:r>
            <a:r>
              <a:rPr lang="pt-BR" dirty="0"/>
              <a:t> </a:t>
            </a:r>
            <a:r>
              <a:rPr lang="pt-BR" dirty="0" err="1"/>
              <a:t>Daef</a:t>
            </a:r>
            <a:endParaRPr lang="pt-BR" dirty="0"/>
          </a:p>
        </p:txBody>
      </p:sp>
      <p:sp>
        <p:nvSpPr>
          <p:cNvPr id="17" name="Espaço Reservado para Texto 16">
            <a:extLst>
              <a:ext uri="{FF2B5EF4-FFF2-40B4-BE49-F238E27FC236}">
                <a16:creationId xmlns:a16="http://schemas.microsoft.com/office/drawing/2014/main" id="{1C1E4346-AF9D-4723-AC91-8D1439E7155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549643" y="1880046"/>
            <a:ext cx="7308850" cy="30211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>
                <a:latin typeface="Montserrat" panose="00000500000000000000" pitchFamily="2" charset="0"/>
              </a:rPr>
              <a:t>Et vero et </a:t>
            </a:r>
            <a:r>
              <a:rPr lang="pt-BR" dirty="0" err="1">
                <a:latin typeface="Montserrat" panose="00000500000000000000" pitchFamily="2" charset="0"/>
              </a:rPr>
              <a:t>iusto</a:t>
            </a:r>
            <a:r>
              <a:rPr lang="pt-BR" dirty="0">
                <a:latin typeface="Montserrat" panose="00000500000000000000" pitchFamily="2" charset="0"/>
              </a:rPr>
              <a:t> </a:t>
            </a:r>
            <a:r>
              <a:rPr lang="pt-BR" dirty="0" err="1">
                <a:latin typeface="Montserrat" panose="00000500000000000000" pitchFamily="2" charset="0"/>
              </a:rPr>
              <a:t>efsd</a:t>
            </a:r>
            <a:r>
              <a:rPr lang="pt-BR" dirty="0">
                <a:latin typeface="Montserrat" panose="00000500000000000000" pitchFamily="2" charset="0"/>
              </a:rPr>
              <a:t> </a:t>
            </a:r>
            <a:r>
              <a:rPr lang="pt-BR" dirty="0" err="1">
                <a:latin typeface="Montserrat" panose="00000500000000000000" pitchFamily="2" charset="0"/>
              </a:rPr>
              <a:t>apae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372966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_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ço Reservado para Imagem 7">
            <a:extLst>
              <a:ext uri="{FF2B5EF4-FFF2-40B4-BE49-F238E27FC236}">
                <a16:creationId xmlns:a16="http://schemas.microsoft.com/office/drawing/2014/main" id="{5520EFA0-1772-403D-A062-E6DD5F2BB24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1"/>
            <a:ext cx="6096000" cy="6858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3FFA5671-E4C1-4C02-9619-5D3BBC96BA0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621485" y="5652000"/>
            <a:ext cx="1783316" cy="600900"/>
          </a:xfrm>
          <a:prstGeom prst="rect">
            <a:avLst/>
          </a:prstGeom>
        </p:spPr>
      </p:pic>
      <p:sp>
        <p:nvSpPr>
          <p:cNvPr id="11" name="Espaço Reservado para Texto 14">
            <a:extLst>
              <a:ext uri="{FF2B5EF4-FFF2-40B4-BE49-F238E27FC236}">
                <a16:creationId xmlns:a16="http://schemas.microsoft.com/office/drawing/2014/main" id="{4AD7BF10-3B9A-4CAF-A211-E259F6A5860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549643" y="2324513"/>
            <a:ext cx="8822865" cy="188452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7200" b="1">
                <a:solidFill>
                  <a:schemeClr val="bg1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Loren Ipsum </a:t>
            </a:r>
            <a:r>
              <a:rPr lang="pt-BR" dirty="0" err="1"/>
              <a:t>Dolor</a:t>
            </a:r>
            <a:r>
              <a:rPr lang="pt-BR" dirty="0"/>
              <a:t> </a:t>
            </a:r>
            <a:r>
              <a:rPr lang="pt-BR" dirty="0" err="1"/>
              <a:t>Sit</a:t>
            </a:r>
            <a:r>
              <a:rPr lang="pt-BR" dirty="0"/>
              <a:t> </a:t>
            </a:r>
            <a:r>
              <a:rPr lang="pt-BR" dirty="0" err="1"/>
              <a:t>Daef</a:t>
            </a:r>
            <a:endParaRPr lang="pt-BR" dirty="0"/>
          </a:p>
        </p:txBody>
      </p:sp>
      <p:sp>
        <p:nvSpPr>
          <p:cNvPr id="12" name="Espaço Reservado para Texto 16">
            <a:extLst>
              <a:ext uri="{FF2B5EF4-FFF2-40B4-BE49-F238E27FC236}">
                <a16:creationId xmlns:a16="http://schemas.microsoft.com/office/drawing/2014/main" id="{C9666645-D8A0-4DFC-AED3-612867001E0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549643" y="1880046"/>
            <a:ext cx="7308850" cy="30211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1">
                <a:solidFill>
                  <a:schemeClr val="bg1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>
                <a:latin typeface="Montserrat" panose="00000500000000000000" pitchFamily="2" charset="0"/>
              </a:rPr>
              <a:t>Et vero et </a:t>
            </a:r>
            <a:r>
              <a:rPr lang="pt-BR" dirty="0" err="1">
                <a:latin typeface="Montserrat" panose="00000500000000000000" pitchFamily="2" charset="0"/>
              </a:rPr>
              <a:t>iusto</a:t>
            </a:r>
            <a:r>
              <a:rPr lang="pt-BR" dirty="0">
                <a:latin typeface="Montserrat" panose="00000500000000000000" pitchFamily="2" charset="0"/>
              </a:rPr>
              <a:t> </a:t>
            </a:r>
            <a:r>
              <a:rPr lang="pt-BR" dirty="0" err="1">
                <a:latin typeface="Montserrat" panose="00000500000000000000" pitchFamily="2" charset="0"/>
              </a:rPr>
              <a:t>efsd</a:t>
            </a:r>
            <a:r>
              <a:rPr lang="pt-BR" dirty="0">
                <a:latin typeface="Montserrat" panose="00000500000000000000" pitchFamily="2" charset="0"/>
              </a:rPr>
              <a:t> </a:t>
            </a:r>
            <a:r>
              <a:rPr lang="pt-BR" dirty="0" err="1">
                <a:latin typeface="Montserrat" panose="00000500000000000000" pitchFamily="2" charset="0"/>
              </a:rPr>
              <a:t>apae</a:t>
            </a:r>
            <a:endParaRPr lang="pt-BR" dirty="0"/>
          </a:p>
        </p:txBody>
      </p:sp>
      <p:sp>
        <p:nvSpPr>
          <p:cNvPr id="13" name="Espaço Reservado para Texto 20">
            <a:extLst>
              <a:ext uri="{FF2B5EF4-FFF2-40B4-BE49-F238E27FC236}">
                <a16:creationId xmlns:a16="http://schemas.microsoft.com/office/drawing/2014/main" id="{B08148B9-3BB7-4F2F-B353-8B1E8ACDC30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 rot="16200000">
            <a:off x="-195445" y="2754008"/>
            <a:ext cx="1367759" cy="224055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050" b="0">
                <a:solidFill>
                  <a:schemeClr val="bg1"/>
                </a:solidFill>
                <a:latin typeface="Montserrat Medium" panose="00000600000000000000" pitchFamily="2" charset="0"/>
              </a:defRPr>
            </a:lvl1pPr>
          </a:lstStyle>
          <a:p>
            <a:pPr lvl="0"/>
            <a:r>
              <a:rPr lang="pt-BR" dirty="0"/>
              <a:t>JANEIRO 2019</a:t>
            </a:r>
          </a:p>
        </p:txBody>
      </p:sp>
    </p:spTree>
    <p:extLst>
      <p:ext uri="{BB962C8B-B14F-4D97-AF65-F5344CB8AC3E}">
        <p14:creationId xmlns:p14="http://schemas.microsoft.com/office/powerpoint/2010/main" val="4050657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ço Reservado para Imagem 7">
            <a:extLst>
              <a:ext uri="{FF2B5EF4-FFF2-40B4-BE49-F238E27FC236}">
                <a16:creationId xmlns:a16="http://schemas.microsoft.com/office/drawing/2014/main" id="{5B078085-CFB3-474A-8AB2-6057F16676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99200" y="892800"/>
            <a:ext cx="3247200" cy="50832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10" name="Espaço Reservado para Texto 20">
            <a:extLst>
              <a:ext uri="{FF2B5EF4-FFF2-40B4-BE49-F238E27FC236}">
                <a16:creationId xmlns:a16="http://schemas.microsoft.com/office/drawing/2014/main" id="{2EA6C8C7-5399-4A1E-86C0-1D1FD1BFB46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 rot="16200000">
            <a:off x="-195445" y="2691537"/>
            <a:ext cx="1367759" cy="224055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050" b="0">
                <a:solidFill>
                  <a:schemeClr val="tx1">
                    <a:lumMod val="50000"/>
                    <a:lumOff val="50000"/>
                  </a:schemeClr>
                </a:solidFill>
                <a:latin typeface="Montserrat Medium" panose="00000600000000000000" pitchFamily="2" charset="0"/>
              </a:defRPr>
            </a:lvl1pPr>
          </a:lstStyle>
          <a:p>
            <a:pPr lvl="0"/>
            <a:r>
              <a:rPr lang="pt-BR" dirty="0"/>
              <a:t>JANEIRO 2019</a:t>
            </a:r>
          </a:p>
        </p:txBody>
      </p:sp>
      <p:sp>
        <p:nvSpPr>
          <p:cNvPr id="11" name="Espaço Reservado para Texto 14">
            <a:extLst>
              <a:ext uri="{FF2B5EF4-FFF2-40B4-BE49-F238E27FC236}">
                <a16:creationId xmlns:a16="http://schemas.microsoft.com/office/drawing/2014/main" id="{00C13B46-ABB9-4116-865F-2BE6FE1A470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634452" y="2472844"/>
            <a:ext cx="4547502" cy="95615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defRPr>
            </a:lvl1pPr>
            <a:lvl2pPr>
              <a:defRPr sz="3200"/>
            </a:lvl2pPr>
            <a:lvl3pPr>
              <a:defRPr sz="28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pt-BR" dirty="0"/>
              <a:t>Digitar seu título aqui nesse campo</a:t>
            </a:r>
          </a:p>
        </p:txBody>
      </p:sp>
      <p:sp>
        <p:nvSpPr>
          <p:cNvPr id="12" name="Espaço Reservado para Texto 16">
            <a:extLst>
              <a:ext uri="{FF2B5EF4-FFF2-40B4-BE49-F238E27FC236}">
                <a16:creationId xmlns:a16="http://schemas.microsoft.com/office/drawing/2014/main" id="{98DB5B05-5EC5-4378-B425-3F331258D78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634452" y="2109725"/>
            <a:ext cx="3496729" cy="3412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>
                <a:solidFill>
                  <a:srgbClr val="E51E3C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Digitar seu subtítulo aqui</a:t>
            </a:r>
          </a:p>
        </p:txBody>
      </p:sp>
      <p:sp>
        <p:nvSpPr>
          <p:cNvPr id="13" name="Espaço Reservado para Texto 18">
            <a:extLst>
              <a:ext uri="{FF2B5EF4-FFF2-40B4-BE49-F238E27FC236}">
                <a16:creationId xmlns:a16="http://schemas.microsoft.com/office/drawing/2014/main" id="{2225EEEF-C35B-4BE1-9090-F3515CBF38A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633743" y="3783198"/>
            <a:ext cx="4848358" cy="1019147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At vero </a:t>
            </a:r>
            <a:r>
              <a:rPr lang="pt-BR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eos</a:t>
            </a:r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 et </a:t>
            </a:r>
            <a:r>
              <a:rPr lang="pt-BR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accusamus</a:t>
            </a:r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 et </a:t>
            </a:r>
            <a:r>
              <a:rPr lang="pt-BR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iusto</a:t>
            </a:r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 </a:t>
            </a:r>
            <a:r>
              <a:rPr lang="pt-BR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odio</a:t>
            </a:r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 digníssimos </a:t>
            </a:r>
            <a:r>
              <a:rPr lang="pt-BR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praesentium</a:t>
            </a:r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 </a:t>
            </a:r>
            <a:r>
              <a:rPr lang="pt-BR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voluptatum</a:t>
            </a:r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 </a:t>
            </a:r>
            <a:r>
              <a:rPr lang="pt-BR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deleniti</a:t>
            </a:r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 </a:t>
            </a:r>
            <a:r>
              <a:rPr lang="pt-BR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atque</a:t>
            </a:r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.</a:t>
            </a:r>
          </a:p>
          <a:p>
            <a:pPr lvl="0"/>
            <a:r>
              <a:rPr lang="pt-B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45343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_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spaço Reservado para Imagem 7">
            <a:extLst>
              <a:ext uri="{FF2B5EF4-FFF2-40B4-BE49-F238E27FC236}">
                <a16:creationId xmlns:a16="http://schemas.microsoft.com/office/drawing/2014/main" id="{27491348-2904-4E3C-976D-C9D70E984E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1"/>
            <a:ext cx="6096000" cy="6858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D3941022-81D3-45E0-90AF-0C893CAC7DF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621485" y="5652000"/>
            <a:ext cx="1783316" cy="600900"/>
          </a:xfrm>
          <a:prstGeom prst="rect">
            <a:avLst/>
          </a:prstGeom>
        </p:spPr>
      </p:pic>
      <p:sp>
        <p:nvSpPr>
          <p:cNvPr id="14" name="Espaço Reservado para Texto 20">
            <a:extLst>
              <a:ext uri="{FF2B5EF4-FFF2-40B4-BE49-F238E27FC236}">
                <a16:creationId xmlns:a16="http://schemas.microsoft.com/office/drawing/2014/main" id="{E170FF94-C7C6-416D-A6D7-0E6AAF9DB80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 rot="16200000">
            <a:off x="-195445" y="2708495"/>
            <a:ext cx="1367759" cy="224055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050" b="0">
                <a:solidFill>
                  <a:schemeClr val="bg1"/>
                </a:solidFill>
                <a:latin typeface="Montserrat Medium" panose="00000600000000000000" pitchFamily="2" charset="0"/>
              </a:defRPr>
            </a:lvl1pPr>
          </a:lstStyle>
          <a:p>
            <a:pPr lvl="0"/>
            <a:r>
              <a:rPr lang="pt-BR" dirty="0"/>
              <a:t>JANEIRO 2019</a:t>
            </a:r>
          </a:p>
        </p:txBody>
      </p:sp>
      <p:sp>
        <p:nvSpPr>
          <p:cNvPr id="15" name="Espaço Reservado para Texto 14">
            <a:extLst>
              <a:ext uri="{FF2B5EF4-FFF2-40B4-BE49-F238E27FC236}">
                <a16:creationId xmlns:a16="http://schemas.microsoft.com/office/drawing/2014/main" id="{F336D416-E3A3-4C43-A714-47FF94D5546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549643" y="2324513"/>
            <a:ext cx="8822865" cy="188452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7200" b="1">
                <a:solidFill>
                  <a:schemeClr val="bg1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Loren Ipsum </a:t>
            </a:r>
            <a:r>
              <a:rPr lang="pt-BR" dirty="0" err="1"/>
              <a:t>Dolor</a:t>
            </a:r>
            <a:r>
              <a:rPr lang="pt-BR" dirty="0"/>
              <a:t> </a:t>
            </a:r>
            <a:r>
              <a:rPr lang="pt-BR" dirty="0" err="1"/>
              <a:t>Sit</a:t>
            </a:r>
            <a:r>
              <a:rPr lang="pt-BR" dirty="0"/>
              <a:t> </a:t>
            </a:r>
            <a:r>
              <a:rPr lang="pt-BR" dirty="0" err="1"/>
              <a:t>Daef</a:t>
            </a:r>
            <a:endParaRPr lang="pt-BR" dirty="0"/>
          </a:p>
        </p:txBody>
      </p:sp>
      <p:sp>
        <p:nvSpPr>
          <p:cNvPr id="16" name="Espaço Reservado para Texto 16">
            <a:extLst>
              <a:ext uri="{FF2B5EF4-FFF2-40B4-BE49-F238E27FC236}">
                <a16:creationId xmlns:a16="http://schemas.microsoft.com/office/drawing/2014/main" id="{74F99CB3-0673-4FF3-9B85-3B8440FFC62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549643" y="1880046"/>
            <a:ext cx="7308850" cy="30211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1">
                <a:solidFill>
                  <a:schemeClr val="bg1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>
                <a:latin typeface="Montserrat" panose="00000500000000000000" pitchFamily="2" charset="0"/>
              </a:rPr>
              <a:t>Et vero et </a:t>
            </a:r>
            <a:r>
              <a:rPr lang="pt-BR" dirty="0" err="1">
                <a:latin typeface="Montserrat" panose="00000500000000000000" pitchFamily="2" charset="0"/>
              </a:rPr>
              <a:t>iusto</a:t>
            </a:r>
            <a:r>
              <a:rPr lang="pt-BR" dirty="0">
                <a:latin typeface="Montserrat" panose="00000500000000000000" pitchFamily="2" charset="0"/>
              </a:rPr>
              <a:t> </a:t>
            </a:r>
            <a:r>
              <a:rPr lang="pt-BR" dirty="0" err="1">
                <a:latin typeface="Montserrat" panose="00000500000000000000" pitchFamily="2" charset="0"/>
              </a:rPr>
              <a:t>efsd</a:t>
            </a:r>
            <a:r>
              <a:rPr lang="pt-BR" dirty="0">
                <a:latin typeface="Montserrat" panose="00000500000000000000" pitchFamily="2" charset="0"/>
              </a:rPr>
              <a:t> </a:t>
            </a:r>
            <a:r>
              <a:rPr lang="pt-BR" dirty="0" err="1">
                <a:latin typeface="Montserrat" panose="00000500000000000000" pitchFamily="2" charset="0"/>
              </a:rPr>
              <a:t>apae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498856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_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spaço Reservado para Imagem 7">
            <a:extLst>
              <a:ext uri="{FF2B5EF4-FFF2-40B4-BE49-F238E27FC236}">
                <a16:creationId xmlns:a16="http://schemas.microsoft.com/office/drawing/2014/main" id="{D4967DCA-7669-49F9-A658-8E70FD09911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52800" y="1713600"/>
            <a:ext cx="6105600" cy="34488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13" name="Espaço Reservado para Texto 20">
            <a:extLst>
              <a:ext uri="{FF2B5EF4-FFF2-40B4-BE49-F238E27FC236}">
                <a16:creationId xmlns:a16="http://schemas.microsoft.com/office/drawing/2014/main" id="{26989E0A-3159-456E-8FF7-4A7FA0348C8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 rot="16200000">
            <a:off x="-195445" y="2691537"/>
            <a:ext cx="1367759" cy="224055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050" b="0">
                <a:solidFill>
                  <a:schemeClr val="tx1">
                    <a:lumMod val="50000"/>
                    <a:lumOff val="50000"/>
                  </a:schemeClr>
                </a:solidFill>
                <a:latin typeface="Montserrat Medium" panose="00000600000000000000" pitchFamily="2" charset="0"/>
              </a:defRPr>
            </a:lvl1pPr>
          </a:lstStyle>
          <a:p>
            <a:pPr lvl="0"/>
            <a:r>
              <a:rPr lang="pt-BR" dirty="0"/>
              <a:t>JANEIRO 2019</a:t>
            </a:r>
          </a:p>
        </p:txBody>
      </p:sp>
      <p:sp>
        <p:nvSpPr>
          <p:cNvPr id="17" name="Espaço Reservado para Texto 14">
            <a:extLst>
              <a:ext uri="{FF2B5EF4-FFF2-40B4-BE49-F238E27FC236}">
                <a16:creationId xmlns:a16="http://schemas.microsoft.com/office/drawing/2014/main" id="{D14B1311-0417-45F1-9983-D3ECF2644EF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09462" y="2833431"/>
            <a:ext cx="3607643" cy="83372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defRPr>
            </a:lvl1pPr>
            <a:lvl2pPr>
              <a:defRPr sz="3200"/>
            </a:lvl2pPr>
            <a:lvl3pPr>
              <a:defRPr sz="28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pt-BR" dirty="0"/>
              <a:t>Digitar seu título aqui nesse campo</a:t>
            </a:r>
          </a:p>
        </p:txBody>
      </p:sp>
      <p:sp>
        <p:nvSpPr>
          <p:cNvPr id="18" name="Espaço Reservado para Texto 16">
            <a:extLst>
              <a:ext uri="{FF2B5EF4-FFF2-40B4-BE49-F238E27FC236}">
                <a16:creationId xmlns:a16="http://schemas.microsoft.com/office/drawing/2014/main" id="{34CD557F-3E3F-43FE-AAD8-486BF7897E4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609462" y="3955431"/>
            <a:ext cx="3496729" cy="26204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>
                <a:solidFill>
                  <a:srgbClr val="E51E3C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Digitar seu subtítulo aqui</a:t>
            </a:r>
          </a:p>
        </p:txBody>
      </p:sp>
      <p:sp>
        <p:nvSpPr>
          <p:cNvPr id="21" name="Espaço Reservado para Texto 20">
            <a:extLst>
              <a:ext uri="{FF2B5EF4-FFF2-40B4-BE49-F238E27FC236}">
                <a16:creationId xmlns:a16="http://schemas.microsoft.com/office/drawing/2014/main" id="{0817470E-A528-433B-BD72-A4E57D729F9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608888" y="4235210"/>
            <a:ext cx="3608217" cy="94234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 err="1">
                <a:latin typeface="Montserrat" panose="00000500000000000000" pitchFamily="2" charset="0"/>
              </a:rPr>
              <a:t>Mondwd</a:t>
            </a:r>
            <a:r>
              <a:rPr lang="pt-BR" dirty="0">
                <a:latin typeface="Montserrat" panose="00000500000000000000" pitchFamily="2" charset="0"/>
              </a:rPr>
              <a:t> </a:t>
            </a:r>
            <a:r>
              <a:rPr lang="pt-BR" dirty="0" err="1">
                <a:latin typeface="Montserrat" panose="00000500000000000000" pitchFamily="2" charset="0"/>
              </a:rPr>
              <a:t>jqwod</a:t>
            </a:r>
            <a:r>
              <a:rPr lang="pt-BR" dirty="0">
                <a:latin typeface="Montserrat" panose="00000500000000000000" pitchFamily="2" charset="0"/>
              </a:rPr>
              <a:t> </a:t>
            </a:r>
            <a:r>
              <a:rPr lang="pt-BR" dirty="0" err="1">
                <a:latin typeface="Montserrat" panose="00000500000000000000" pitchFamily="2" charset="0"/>
              </a:rPr>
              <a:t>dsoa</a:t>
            </a:r>
            <a:r>
              <a:rPr lang="pt-BR" dirty="0">
                <a:latin typeface="Montserrat" panose="00000500000000000000" pitchFamily="2" charset="0"/>
              </a:rPr>
              <a:t> os </a:t>
            </a:r>
            <a:r>
              <a:rPr lang="pt-BR" dirty="0" err="1">
                <a:latin typeface="Montserrat" panose="00000500000000000000" pitchFamily="2" charset="0"/>
              </a:rPr>
              <a:t>wdwo</a:t>
            </a:r>
            <a:r>
              <a:rPr lang="pt-BR" dirty="0">
                <a:latin typeface="Montserrat" panose="00000500000000000000" pitchFamily="2" charset="0"/>
              </a:rPr>
              <a:t> das </a:t>
            </a:r>
            <a:r>
              <a:rPr lang="pt-BR" dirty="0" err="1">
                <a:latin typeface="Montserrat" panose="00000500000000000000" pitchFamily="2" charset="0"/>
              </a:rPr>
              <a:t>oswo</a:t>
            </a:r>
            <a:r>
              <a:rPr lang="pt-BR" dirty="0">
                <a:latin typeface="Montserrat" panose="00000500000000000000" pitchFamily="2" charset="0"/>
              </a:rPr>
              <a:t> </a:t>
            </a:r>
            <a:r>
              <a:rPr lang="pt-BR" dirty="0" err="1">
                <a:latin typeface="Montserrat" panose="00000500000000000000" pitchFamily="2" charset="0"/>
              </a:rPr>
              <a:t>szoas</a:t>
            </a:r>
            <a:r>
              <a:rPr lang="pt-BR" dirty="0">
                <a:latin typeface="Montserrat" panose="00000500000000000000" pitchFamily="2" charset="0"/>
              </a:rPr>
              <a:t> </a:t>
            </a:r>
            <a:r>
              <a:rPr lang="pt-BR" dirty="0" err="1">
                <a:latin typeface="Montserrat" panose="00000500000000000000" pitchFamily="2" charset="0"/>
              </a:rPr>
              <a:t>osaowo</a:t>
            </a:r>
            <a:r>
              <a:rPr lang="pt-BR" dirty="0">
                <a:latin typeface="Montserrat" panose="00000500000000000000" pitchFamily="2" charset="0"/>
              </a:rPr>
              <a:t> soas </a:t>
            </a:r>
            <a:r>
              <a:rPr lang="pt-BR" dirty="0" err="1">
                <a:latin typeface="Montserrat" panose="00000500000000000000" pitchFamily="2" charset="0"/>
              </a:rPr>
              <a:t>dsaso</a:t>
            </a:r>
            <a:r>
              <a:rPr lang="pt-BR" dirty="0">
                <a:latin typeface="Montserrat" panose="00000500000000000000" pitchFamily="2" charset="0"/>
              </a:rPr>
              <a:t> </a:t>
            </a:r>
            <a:r>
              <a:rPr lang="pt-BR" dirty="0" err="1">
                <a:latin typeface="Montserrat" panose="00000500000000000000" pitchFamily="2" charset="0"/>
              </a:rPr>
              <a:t>owq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921553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439086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primevue.org/inputswitch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rimevue.org/toast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Texto 4"/>
          <p:cNvSpPr>
            <a:spLocks noGrp="1"/>
          </p:cNvSpPr>
          <p:nvPr>
            <p:ph type="body" sz="quarter" idx="14"/>
          </p:nvPr>
        </p:nvSpPr>
        <p:spPr>
          <a:xfrm rot="16200000">
            <a:off x="-519621" y="3001749"/>
            <a:ext cx="2016112" cy="224055"/>
          </a:xfrm>
        </p:spPr>
        <p:txBody>
          <a:bodyPr/>
          <a:lstStyle/>
          <a:p>
            <a:r>
              <a:rPr lang="pt-BR" dirty="0"/>
              <a:t>JULHO DE 2022</a:t>
            </a:r>
          </a:p>
          <a:p>
            <a:endParaRPr lang="pt-BR" dirty="0"/>
          </a:p>
        </p:txBody>
      </p:sp>
      <p:sp>
        <p:nvSpPr>
          <p:cNvPr id="9" name="Rectangle 2"/>
          <p:cNvSpPr>
            <a:spLocks noGrp="1" noChangeArrowheads="1"/>
          </p:cNvSpPr>
          <p:nvPr/>
        </p:nvSpPr>
        <p:spPr bwMode="auto">
          <a:xfrm>
            <a:off x="168812" y="73243"/>
            <a:ext cx="10986868" cy="10398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eaLnBrk="1" hangingPunct="1">
              <a:buFontTx/>
              <a:buNone/>
            </a:pPr>
            <a:r>
              <a:rPr lang="pt-BR" altLang="pt-BR" sz="2400" b="1" dirty="0">
                <a:latin typeface="Cavolini" panose="020B0502040204020203" pitchFamily="66" charset="0"/>
                <a:cs typeface="Cavolini" panose="020B0502040204020203" pitchFamily="66" charset="0"/>
              </a:rPr>
              <a:t>ESCOLA E FACULDADE DE TECNOLOGIA SENAI ROBERTO MANGE</a:t>
            </a:r>
          </a:p>
          <a:p>
            <a:pPr marL="0" indent="0" algn="ctr" eaLnBrk="1" hangingPunct="1">
              <a:buFontTx/>
              <a:buNone/>
            </a:pPr>
            <a:r>
              <a:rPr lang="pt-BR" altLang="pt-BR" sz="2400" b="1" u="sng" dirty="0">
                <a:solidFill>
                  <a:srgbClr val="C00000"/>
                </a:solidFill>
                <a:latin typeface="Cavolini" panose="020B0502040204020203" pitchFamily="66" charset="0"/>
                <a:cs typeface="Cavolini" panose="020B0502040204020203" pitchFamily="66" charset="0"/>
              </a:rPr>
              <a:t>DESENVOLVIMENTO DE SISTEMAS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A481595E-EC96-4721-9EC2-27EC32D9B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937" y="1113075"/>
            <a:ext cx="9373532" cy="5069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57686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"/>
          <p:cNvSpPr>
            <a:spLocks noGrp="1" noChangeArrowheads="1"/>
          </p:cNvSpPr>
          <p:nvPr/>
        </p:nvSpPr>
        <p:spPr bwMode="auto">
          <a:xfrm>
            <a:off x="600462" y="858129"/>
            <a:ext cx="11070005" cy="58738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BR" sz="2800" dirty="0"/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1B9091BA-57EA-4503-BC69-84F1E1E3C1C9}"/>
              </a:ext>
            </a:extLst>
          </p:cNvPr>
          <p:cNvCxnSpPr>
            <a:cxnSpLocks/>
          </p:cNvCxnSpPr>
          <p:nvPr/>
        </p:nvCxnSpPr>
        <p:spPr>
          <a:xfrm>
            <a:off x="12094426" y="1544228"/>
            <a:ext cx="0" cy="44164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aixaDeTexto 3">
            <a:extLst>
              <a:ext uri="{FF2B5EF4-FFF2-40B4-BE49-F238E27FC236}">
                <a16:creationId xmlns:a16="http://schemas.microsoft.com/office/drawing/2014/main" id="{E2BEFFB1-376B-6139-CD43-ED59E58D42F5}"/>
              </a:ext>
            </a:extLst>
          </p:cNvPr>
          <p:cNvSpPr txBox="1"/>
          <p:nvPr/>
        </p:nvSpPr>
        <p:spPr>
          <a:xfrm>
            <a:off x="176502" y="126005"/>
            <a:ext cx="1191791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i="1" dirty="0">
                <a:solidFill>
                  <a:srgbClr val="A32217"/>
                </a:solidFill>
                <a:sym typeface="Wingdings" panose="05000000000000000000" pitchFamily="2" charset="2"/>
              </a:rPr>
              <a:t>FRONTEND</a:t>
            </a:r>
          </a:p>
          <a:p>
            <a:r>
              <a:rPr lang="pt-BR" sz="2800" b="1" i="1" dirty="0">
                <a:sym typeface="Wingdings" panose="05000000000000000000" pitchFamily="2" charset="2"/>
              </a:rPr>
              <a:t>EX. 1 – Treinando </a:t>
            </a:r>
            <a:r>
              <a:rPr lang="pt-BR" sz="2800" b="1" i="1" dirty="0" err="1">
                <a:sym typeface="Wingdings" panose="05000000000000000000" pitchFamily="2" charset="2"/>
              </a:rPr>
              <a:t>Nuxt</a:t>
            </a:r>
            <a:r>
              <a:rPr lang="pt-BR" sz="2800" b="1" i="1" dirty="0">
                <a:sym typeface="Wingdings" panose="05000000000000000000" pitchFamily="2" charset="2"/>
              </a:rPr>
              <a:t> </a:t>
            </a:r>
            <a:r>
              <a:rPr lang="pt-BR" sz="2800" b="1" i="1" dirty="0" err="1">
                <a:sym typeface="Wingdings" panose="05000000000000000000" pitchFamily="2" charset="2"/>
              </a:rPr>
              <a:t>Components</a:t>
            </a:r>
            <a:r>
              <a:rPr lang="pt-BR" sz="2800" b="1" i="1" dirty="0">
                <a:sym typeface="Wingdings" panose="05000000000000000000" pitchFamily="2" charset="2"/>
              </a:rPr>
              <a:t> e SCSS</a:t>
            </a:r>
          </a:p>
          <a:p>
            <a:r>
              <a:rPr lang="pt-BR" sz="2800" b="1" i="1" dirty="0">
                <a:solidFill>
                  <a:srgbClr val="A32217"/>
                </a:solidFill>
                <a:sym typeface="Wingdings" panose="05000000000000000000" pitchFamily="2" charset="2"/>
              </a:rPr>
              <a:t>- Crie um projeto em </a:t>
            </a:r>
            <a:r>
              <a:rPr lang="pt-BR" sz="2800" b="1" i="1" dirty="0" err="1">
                <a:solidFill>
                  <a:srgbClr val="A32217"/>
                </a:solidFill>
                <a:sym typeface="Wingdings" panose="05000000000000000000" pitchFamily="2" charset="2"/>
              </a:rPr>
              <a:t>Nuxt</a:t>
            </a:r>
            <a:r>
              <a:rPr lang="pt-BR" sz="2800" b="1" i="1" dirty="0">
                <a:solidFill>
                  <a:srgbClr val="A32217"/>
                </a:solidFill>
                <a:sym typeface="Wingdings" panose="05000000000000000000" pitchFamily="2" charset="2"/>
              </a:rPr>
              <a:t> onde você terá que desenvolver um componente que conterá um </a:t>
            </a:r>
            <a:r>
              <a:rPr lang="pt-BR" sz="2800" b="1" i="1" dirty="0" err="1">
                <a:solidFill>
                  <a:srgbClr val="A32217"/>
                </a:solidFill>
                <a:sym typeface="Wingdings" panose="05000000000000000000" pitchFamily="2" charset="2"/>
              </a:rPr>
              <a:t>select</a:t>
            </a:r>
            <a:r>
              <a:rPr lang="pt-BR" sz="2800" b="1" i="1" dirty="0">
                <a:solidFill>
                  <a:srgbClr val="A32217"/>
                </a:solidFill>
                <a:sym typeface="Wingdings" panose="05000000000000000000" pitchFamily="2" charset="2"/>
              </a:rPr>
              <a:t> e uma </a:t>
            </a:r>
            <a:r>
              <a:rPr lang="pt-BR" sz="2800" b="1" i="1" dirty="0" err="1">
                <a:solidFill>
                  <a:srgbClr val="A32217"/>
                </a:solidFill>
                <a:sym typeface="Wingdings" panose="05000000000000000000" pitchFamily="2" charset="2"/>
              </a:rPr>
              <a:t>label</a:t>
            </a:r>
            <a:r>
              <a:rPr lang="pt-BR" sz="2800" b="1" i="1" dirty="0">
                <a:solidFill>
                  <a:srgbClr val="A32217"/>
                </a:solidFill>
                <a:sym typeface="Wingdings" panose="05000000000000000000" pitchFamily="2" charset="2"/>
              </a:rPr>
              <a:t>, onde você terá que passar para este componente algumas propriedades como: nome da </a:t>
            </a:r>
            <a:r>
              <a:rPr lang="pt-BR" sz="2800" b="1" i="1" dirty="0" err="1">
                <a:solidFill>
                  <a:srgbClr val="A32217"/>
                </a:solidFill>
                <a:sym typeface="Wingdings" panose="05000000000000000000" pitchFamily="2" charset="2"/>
              </a:rPr>
              <a:t>label</a:t>
            </a:r>
            <a:r>
              <a:rPr lang="pt-BR" sz="2800" b="1" i="1" dirty="0">
                <a:solidFill>
                  <a:srgbClr val="A32217"/>
                </a:solidFill>
                <a:sym typeface="Wingdings" panose="05000000000000000000" pitchFamily="2" charset="2"/>
              </a:rPr>
              <a:t>, as opções existentes no </a:t>
            </a:r>
            <a:r>
              <a:rPr lang="pt-BR" sz="2800" b="1" i="1" dirty="0" err="1">
                <a:solidFill>
                  <a:srgbClr val="A32217"/>
                </a:solidFill>
                <a:sym typeface="Wingdings" panose="05000000000000000000" pitchFamily="2" charset="2"/>
              </a:rPr>
              <a:t>select</a:t>
            </a:r>
            <a:r>
              <a:rPr lang="pt-BR" sz="2800" b="1" i="1" dirty="0">
                <a:solidFill>
                  <a:srgbClr val="A32217"/>
                </a:solidFill>
                <a:sym typeface="Wingdings" panose="05000000000000000000" pitchFamily="2" charset="2"/>
              </a:rPr>
              <a:t> (</a:t>
            </a:r>
            <a:r>
              <a:rPr lang="pt-BR" sz="2800" b="1" i="1" dirty="0" err="1">
                <a:solidFill>
                  <a:srgbClr val="A32217"/>
                </a:solidFill>
                <a:sym typeface="Wingdings" panose="05000000000000000000" pitchFamily="2" charset="2"/>
              </a:rPr>
              <a:t>tag</a:t>
            </a:r>
            <a:r>
              <a:rPr lang="pt-BR" sz="2800" b="1" i="1" dirty="0">
                <a:solidFill>
                  <a:srgbClr val="A32217"/>
                </a:solidFill>
                <a:sym typeface="Wingdings" panose="05000000000000000000" pitchFamily="2" charset="2"/>
              </a:rPr>
              <a:t> </a:t>
            </a:r>
            <a:r>
              <a:rPr lang="pt-BR" sz="2800" b="1" i="1" dirty="0" err="1">
                <a:solidFill>
                  <a:srgbClr val="A32217"/>
                </a:solidFill>
                <a:sym typeface="Wingdings" panose="05000000000000000000" pitchFamily="2" charset="2"/>
              </a:rPr>
              <a:t>option</a:t>
            </a:r>
            <a:r>
              <a:rPr lang="pt-BR" sz="2800" b="1" i="1" dirty="0">
                <a:solidFill>
                  <a:srgbClr val="A32217"/>
                </a:solidFill>
                <a:sym typeface="Wingdings" panose="05000000000000000000" pitchFamily="2" charset="2"/>
              </a:rPr>
              <a:t> do </a:t>
            </a:r>
            <a:r>
              <a:rPr lang="pt-BR" sz="2800" b="1" i="1" dirty="0" err="1">
                <a:solidFill>
                  <a:srgbClr val="A32217"/>
                </a:solidFill>
                <a:sym typeface="Wingdings" panose="05000000000000000000" pitchFamily="2" charset="2"/>
              </a:rPr>
              <a:t>html</a:t>
            </a:r>
            <a:r>
              <a:rPr lang="pt-BR" sz="2800" b="1" i="1" dirty="0">
                <a:solidFill>
                  <a:srgbClr val="A32217"/>
                </a:solidFill>
                <a:sym typeface="Wingdings" panose="05000000000000000000" pitchFamily="2" charset="2"/>
              </a:rPr>
              <a:t>), e mais outras propriedades que julgar conveniente com seu componente.</a:t>
            </a:r>
          </a:p>
          <a:p>
            <a:r>
              <a:rPr lang="pt-BR" sz="2800" b="1" i="1" dirty="0">
                <a:solidFill>
                  <a:srgbClr val="A32217"/>
                </a:solidFill>
                <a:sym typeface="Wingdings" panose="05000000000000000000" pitchFamily="2" charset="2"/>
              </a:rPr>
              <a:t>- Não se esqueça de passar o model para quem usar o componente.</a:t>
            </a:r>
          </a:p>
          <a:p>
            <a:r>
              <a:rPr lang="pt-BR" sz="2800" b="1" i="1" dirty="0">
                <a:solidFill>
                  <a:srgbClr val="A32217"/>
                </a:solidFill>
                <a:sym typeface="Wingdings" panose="05000000000000000000" pitchFamily="2" charset="2"/>
              </a:rPr>
              <a:t>- Estilize o componente à sua escolha (não vale usar componente pronto do </a:t>
            </a:r>
            <a:r>
              <a:rPr lang="pt-BR" sz="2800" b="1" i="1" dirty="0" err="1">
                <a:solidFill>
                  <a:srgbClr val="A32217"/>
                </a:solidFill>
                <a:sym typeface="Wingdings" panose="05000000000000000000" pitchFamily="2" charset="2"/>
              </a:rPr>
              <a:t>primevue</a:t>
            </a:r>
            <a:r>
              <a:rPr lang="pt-BR" sz="2800" b="1" i="1" dirty="0">
                <a:solidFill>
                  <a:srgbClr val="A32217"/>
                </a:solidFill>
                <a:sym typeface="Wingdings" panose="05000000000000000000" pitchFamily="2" charset="2"/>
              </a:rPr>
              <a:t>)</a:t>
            </a:r>
          </a:p>
        </p:txBody>
      </p:sp>
      <p:pic>
        <p:nvPicPr>
          <p:cNvPr id="1026" name="Picture 2" descr="Custom Dropdown Select Menu in HTML CSS &amp; JavaScript">
            <a:extLst>
              <a:ext uri="{FF2B5EF4-FFF2-40B4-BE49-F238E27FC236}">
                <a16:creationId xmlns:a16="http://schemas.microsoft.com/office/drawing/2014/main" id="{46D5E2DC-2420-E634-2773-12BBDCBC3F8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16" t="10666" r="50000" b="10153"/>
          <a:stretch/>
        </p:blipFill>
        <p:spPr bwMode="auto">
          <a:xfrm>
            <a:off x="9144001" y="4167886"/>
            <a:ext cx="2526466" cy="2564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7F56BCEC-E077-58E0-A556-74B6D3AE0413}"/>
              </a:ext>
            </a:extLst>
          </p:cNvPr>
          <p:cNvSpPr txBox="1"/>
          <p:nvPr/>
        </p:nvSpPr>
        <p:spPr>
          <a:xfrm>
            <a:off x="137041" y="4434875"/>
            <a:ext cx="900695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i="1" dirty="0">
                <a:solidFill>
                  <a:srgbClr val="A32217"/>
                </a:solidFill>
                <a:sym typeface="Wingdings" panose="05000000000000000000" pitchFamily="2" charset="2"/>
              </a:rPr>
              <a:t>- Faça o teste usando este componente em uma página e passando todas as </a:t>
            </a:r>
            <a:r>
              <a:rPr lang="pt-BR" sz="2800" b="1" i="1" dirty="0" err="1">
                <a:solidFill>
                  <a:srgbClr val="A32217"/>
                </a:solidFill>
                <a:sym typeface="Wingdings" panose="05000000000000000000" pitchFamily="2" charset="2"/>
              </a:rPr>
              <a:t>props</a:t>
            </a:r>
            <a:r>
              <a:rPr lang="pt-BR" sz="2800" b="1" i="1" dirty="0">
                <a:solidFill>
                  <a:srgbClr val="A32217"/>
                </a:solidFill>
                <a:sym typeface="Wingdings" panose="05000000000000000000" pitchFamily="2" charset="2"/>
              </a:rPr>
              <a:t> necessárias, imprimindo o resultado model vindo deste componente na tela.</a:t>
            </a:r>
          </a:p>
          <a:p>
            <a:r>
              <a:rPr lang="pt-BR" sz="2400" b="1" i="1" dirty="0">
                <a:sym typeface="Wingdings" panose="05000000000000000000" pitchFamily="2" charset="2"/>
              </a:rPr>
              <a:t>(Dica, veja o componente </a:t>
            </a:r>
            <a:r>
              <a:rPr lang="pt-BR" sz="2400" b="1" i="1" dirty="0" err="1">
                <a:sym typeface="Wingdings" panose="05000000000000000000" pitchFamily="2" charset="2"/>
              </a:rPr>
              <a:t>CustomInput</a:t>
            </a:r>
            <a:r>
              <a:rPr lang="pt-BR" sz="2400" b="1" i="1" dirty="0">
                <a:sym typeface="Wingdings" panose="05000000000000000000" pitchFamily="2" charset="2"/>
              </a:rPr>
              <a:t> que criamos no projeto SGE)</a:t>
            </a:r>
          </a:p>
        </p:txBody>
      </p:sp>
    </p:spTree>
    <p:extLst>
      <p:ext uri="{BB962C8B-B14F-4D97-AF65-F5344CB8AC3E}">
        <p14:creationId xmlns:p14="http://schemas.microsoft.com/office/powerpoint/2010/main" val="3213456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B1C33D-5B72-B771-E9B4-F6EF58718B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">
            <a:extLst>
              <a:ext uri="{FF2B5EF4-FFF2-40B4-BE49-F238E27FC236}">
                <a16:creationId xmlns:a16="http://schemas.microsoft.com/office/drawing/2014/main" id="{DFB2E4FE-A865-8945-686E-3707AFF6BABB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600462" y="858129"/>
            <a:ext cx="11070005" cy="58738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BR" sz="2800" dirty="0"/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B14DD54D-6C94-BEC4-79F4-F67101D75ADF}"/>
              </a:ext>
            </a:extLst>
          </p:cNvPr>
          <p:cNvCxnSpPr>
            <a:cxnSpLocks/>
          </p:cNvCxnSpPr>
          <p:nvPr/>
        </p:nvCxnSpPr>
        <p:spPr>
          <a:xfrm>
            <a:off x="12094426" y="1544228"/>
            <a:ext cx="0" cy="44164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aixaDeTexto 3">
            <a:extLst>
              <a:ext uri="{FF2B5EF4-FFF2-40B4-BE49-F238E27FC236}">
                <a16:creationId xmlns:a16="http://schemas.microsoft.com/office/drawing/2014/main" id="{2A22891D-5038-86C5-2A54-F5A35AB254A3}"/>
              </a:ext>
            </a:extLst>
          </p:cNvPr>
          <p:cNvSpPr txBox="1"/>
          <p:nvPr/>
        </p:nvSpPr>
        <p:spPr>
          <a:xfrm>
            <a:off x="176502" y="126005"/>
            <a:ext cx="11917919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i="1" dirty="0">
                <a:solidFill>
                  <a:srgbClr val="A32217"/>
                </a:solidFill>
                <a:sym typeface="Wingdings" panose="05000000000000000000" pitchFamily="2" charset="2"/>
              </a:rPr>
              <a:t>FRONTEND</a:t>
            </a:r>
          </a:p>
          <a:p>
            <a:r>
              <a:rPr lang="pt-BR" sz="2800" b="1" i="1" dirty="0">
                <a:sym typeface="Wingdings" panose="05000000000000000000" pitchFamily="2" charset="2"/>
              </a:rPr>
              <a:t>EX. 2 – Treinando </a:t>
            </a:r>
            <a:r>
              <a:rPr lang="pt-BR" sz="2800" b="1" i="1" dirty="0" err="1">
                <a:sym typeface="Wingdings" panose="05000000000000000000" pitchFamily="2" charset="2"/>
              </a:rPr>
              <a:t>Nuxt</a:t>
            </a:r>
            <a:r>
              <a:rPr lang="pt-BR" sz="2800" b="1" i="1" dirty="0">
                <a:sym typeface="Wingdings" panose="05000000000000000000" pitchFamily="2" charset="2"/>
              </a:rPr>
              <a:t> </a:t>
            </a:r>
            <a:r>
              <a:rPr lang="pt-BR" sz="2800" b="1" i="1" dirty="0" err="1">
                <a:sym typeface="Wingdings" panose="05000000000000000000" pitchFamily="2" charset="2"/>
              </a:rPr>
              <a:t>Components</a:t>
            </a:r>
            <a:r>
              <a:rPr lang="pt-BR" sz="2800" b="1" i="1" dirty="0">
                <a:sym typeface="Wingdings" panose="05000000000000000000" pitchFamily="2" charset="2"/>
              </a:rPr>
              <a:t>, SCSS e </a:t>
            </a:r>
            <a:r>
              <a:rPr lang="pt-BR" sz="2800" b="1" i="1" dirty="0" err="1">
                <a:sym typeface="Wingdings" panose="05000000000000000000" pitchFamily="2" charset="2"/>
              </a:rPr>
              <a:t>Typescript</a:t>
            </a:r>
            <a:endParaRPr lang="pt-BR" sz="2800" b="1" i="1" dirty="0">
              <a:sym typeface="Wingdings" panose="05000000000000000000" pitchFamily="2" charset="2"/>
            </a:endParaRPr>
          </a:p>
          <a:p>
            <a:r>
              <a:rPr lang="pt-BR" sz="2800" b="1" i="1" dirty="0">
                <a:solidFill>
                  <a:srgbClr val="A32217"/>
                </a:solidFill>
                <a:sym typeface="Wingdings" panose="05000000000000000000" pitchFamily="2" charset="2"/>
              </a:rPr>
              <a:t>- Crie um componente que contenha dois inputs (e duas </a:t>
            </a:r>
            <a:r>
              <a:rPr lang="pt-BR" sz="2800" b="1" i="1" dirty="0" err="1">
                <a:solidFill>
                  <a:srgbClr val="A32217"/>
                </a:solidFill>
                <a:sym typeface="Wingdings" panose="05000000000000000000" pitchFamily="2" charset="2"/>
              </a:rPr>
              <a:t>labels</a:t>
            </a:r>
            <a:r>
              <a:rPr lang="pt-BR" sz="2800" b="1" i="1" dirty="0">
                <a:solidFill>
                  <a:srgbClr val="A32217"/>
                </a:solidFill>
                <a:sym typeface="Wingdings" panose="05000000000000000000" pitchFamily="2" charset="2"/>
              </a:rPr>
              <a:t>), e que faça a operação matemática de multiplicação, divisão, soma, subtração e raiz quadrada dos números que forem colocados nestes inputs, enviando o resultado para o model do mesmo.</a:t>
            </a:r>
          </a:p>
          <a:p>
            <a:r>
              <a:rPr lang="pt-BR" sz="2800" b="1" i="1" dirty="0">
                <a:solidFill>
                  <a:srgbClr val="A32217"/>
                </a:solidFill>
                <a:sym typeface="Wingdings" panose="05000000000000000000" pitchFamily="2" charset="2"/>
              </a:rPr>
              <a:t>- Este componente deve poder fazer qualquer uma das operações matemáticas citadas, porém deve receber de quem usa o componente qual a operação desejada via </a:t>
            </a:r>
            <a:r>
              <a:rPr lang="pt-BR" sz="2800" b="1" i="1" dirty="0" err="1">
                <a:solidFill>
                  <a:srgbClr val="A32217"/>
                </a:solidFill>
                <a:sym typeface="Wingdings" panose="05000000000000000000" pitchFamily="2" charset="2"/>
              </a:rPr>
              <a:t>props</a:t>
            </a:r>
            <a:r>
              <a:rPr lang="pt-BR" sz="2800" b="1" i="1" dirty="0">
                <a:solidFill>
                  <a:srgbClr val="A32217"/>
                </a:solidFill>
                <a:sym typeface="Wingdings" panose="05000000000000000000" pitchFamily="2" charset="2"/>
              </a:rPr>
              <a:t>.</a:t>
            </a:r>
          </a:p>
          <a:p>
            <a:r>
              <a:rPr lang="pt-BR" sz="2800" b="1" i="1" dirty="0">
                <a:solidFill>
                  <a:srgbClr val="A32217"/>
                </a:solidFill>
                <a:sym typeface="Wingdings" panose="05000000000000000000" pitchFamily="2" charset="2"/>
              </a:rPr>
              <a:t>-Também deverá ter uma </a:t>
            </a:r>
            <a:r>
              <a:rPr lang="pt-BR" sz="2800" b="1" i="1" dirty="0" err="1">
                <a:solidFill>
                  <a:srgbClr val="A32217"/>
                </a:solidFill>
                <a:sym typeface="Wingdings" panose="05000000000000000000" pitchFamily="2" charset="2"/>
              </a:rPr>
              <a:t>prop</a:t>
            </a:r>
            <a:r>
              <a:rPr lang="pt-BR" sz="2800" b="1" i="1" dirty="0">
                <a:solidFill>
                  <a:srgbClr val="A32217"/>
                </a:solidFill>
                <a:sym typeface="Wingdings" panose="05000000000000000000" pitchFamily="2" charset="2"/>
              </a:rPr>
              <a:t> que vai mudar o estilo do componente (</a:t>
            </a:r>
            <a:r>
              <a:rPr lang="pt-BR" sz="2800" b="1" i="1" dirty="0" err="1">
                <a:solidFill>
                  <a:srgbClr val="A32217"/>
                </a:solidFill>
                <a:sym typeface="Wingdings" panose="05000000000000000000" pitchFamily="2" charset="2"/>
              </a:rPr>
              <a:t>dark</a:t>
            </a:r>
            <a:r>
              <a:rPr lang="pt-BR" sz="2800" b="1" i="1" dirty="0">
                <a:solidFill>
                  <a:srgbClr val="A32217"/>
                </a:solidFill>
                <a:sym typeface="Wingdings" panose="05000000000000000000" pitchFamily="2" charset="2"/>
              </a:rPr>
              <a:t> ou light </a:t>
            </a:r>
            <a:r>
              <a:rPr lang="pt-BR" sz="2800" b="1" i="1" dirty="0" err="1">
                <a:solidFill>
                  <a:srgbClr val="A32217"/>
                </a:solidFill>
                <a:sym typeface="Wingdings" panose="05000000000000000000" pitchFamily="2" charset="2"/>
              </a:rPr>
              <a:t>mode</a:t>
            </a:r>
            <a:r>
              <a:rPr lang="pt-BR" sz="2800" b="1" i="1" dirty="0">
                <a:solidFill>
                  <a:srgbClr val="A32217"/>
                </a:solidFill>
                <a:sym typeface="Wingdings" panose="05000000000000000000" pitchFamily="2" charset="2"/>
              </a:rPr>
              <a:t>)</a:t>
            </a:r>
          </a:p>
          <a:p>
            <a:r>
              <a:rPr lang="pt-BR" sz="2800" b="1" i="1" dirty="0">
                <a:solidFill>
                  <a:srgbClr val="A32217"/>
                </a:solidFill>
                <a:sym typeface="Wingdings" panose="05000000000000000000" pitchFamily="2" charset="2"/>
              </a:rPr>
              <a:t>-Faça o teste em uma página usando este componente e crie um botão para cada operação matemática, possibilitando com que o usuário selecione qual deseja efetuar, imprimindo o resultado em tela, além também do botão </a:t>
            </a:r>
            <a:r>
              <a:rPr lang="pt-BR" sz="2800" b="1" i="1" dirty="0" err="1">
                <a:solidFill>
                  <a:srgbClr val="A32217"/>
                </a:solidFill>
                <a:sym typeface="Wingdings" panose="05000000000000000000" pitchFamily="2" charset="2"/>
              </a:rPr>
              <a:t>dark</a:t>
            </a:r>
            <a:r>
              <a:rPr lang="pt-BR" sz="2800" b="1" i="1" dirty="0">
                <a:solidFill>
                  <a:srgbClr val="A32217"/>
                </a:solidFill>
                <a:sym typeface="Wingdings" panose="05000000000000000000" pitchFamily="2" charset="2"/>
              </a:rPr>
              <a:t> ou light </a:t>
            </a:r>
            <a:r>
              <a:rPr lang="pt-BR" sz="2800" b="1" i="1" dirty="0" err="1">
                <a:solidFill>
                  <a:srgbClr val="A32217"/>
                </a:solidFill>
                <a:sym typeface="Wingdings" panose="05000000000000000000" pitchFamily="2" charset="2"/>
              </a:rPr>
              <a:t>mode</a:t>
            </a:r>
            <a:r>
              <a:rPr lang="pt-BR" sz="2800" b="1" i="1" dirty="0">
                <a:solidFill>
                  <a:srgbClr val="A32217"/>
                </a:solidFill>
                <a:sym typeface="Wingdings" panose="05000000000000000000" pitchFamily="2" charset="2"/>
              </a:rPr>
              <a:t> (o botão de </a:t>
            </a:r>
            <a:r>
              <a:rPr lang="pt-BR" sz="2800" b="1" i="1" dirty="0" err="1">
                <a:solidFill>
                  <a:srgbClr val="A32217"/>
                </a:solidFill>
                <a:sym typeface="Wingdings" panose="05000000000000000000" pitchFamily="2" charset="2"/>
              </a:rPr>
              <a:t>dark</a:t>
            </a:r>
            <a:r>
              <a:rPr lang="pt-BR" sz="2800" b="1" i="1" dirty="0">
                <a:solidFill>
                  <a:srgbClr val="A32217"/>
                </a:solidFill>
                <a:sym typeface="Wingdings" panose="05000000000000000000" pitchFamily="2" charset="2"/>
              </a:rPr>
              <a:t>/light </a:t>
            </a:r>
            <a:r>
              <a:rPr lang="pt-BR" sz="2800" b="1" i="1" dirty="0" err="1">
                <a:solidFill>
                  <a:srgbClr val="A32217"/>
                </a:solidFill>
                <a:sym typeface="Wingdings" panose="05000000000000000000" pitchFamily="2" charset="2"/>
              </a:rPr>
              <a:t>mode</a:t>
            </a:r>
            <a:r>
              <a:rPr lang="pt-BR" sz="2800" b="1" i="1" dirty="0">
                <a:solidFill>
                  <a:srgbClr val="A32217"/>
                </a:solidFill>
                <a:sym typeface="Wingdings" panose="05000000000000000000" pitchFamily="2" charset="2"/>
              </a:rPr>
              <a:t> use o </a:t>
            </a:r>
            <a:r>
              <a:rPr lang="pt-BR" sz="2800" b="1" i="1" dirty="0" err="1">
                <a:solidFill>
                  <a:srgbClr val="A32217"/>
                </a:solidFill>
                <a:sym typeface="Wingdings" panose="05000000000000000000" pitchFamily="2" charset="2"/>
              </a:rPr>
              <a:t>InputSwitch</a:t>
            </a:r>
            <a:r>
              <a:rPr lang="pt-BR" sz="2800" b="1" i="1" dirty="0">
                <a:solidFill>
                  <a:srgbClr val="A32217"/>
                </a:solidFill>
                <a:sym typeface="Wingdings" panose="05000000000000000000" pitchFamily="2" charset="2"/>
              </a:rPr>
              <a:t> do </a:t>
            </a:r>
            <a:r>
              <a:rPr lang="pt-BR" sz="2800" b="1" i="1" dirty="0" err="1">
                <a:solidFill>
                  <a:srgbClr val="A32217"/>
                </a:solidFill>
                <a:sym typeface="Wingdings" panose="05000000000000000000" pitchFamily="2" charset="2"/>
              </a:rPr>
              <a:t>primevue</a:t>
            </a:r>
            <a:r>
              <a:rPr lang="pt-BR" sz="2800" b="1" i="1" dirty="0">
                <a:solidFill>
                  <a:srgbClr val="A32217"/>
                </a:solidFill>
                <a:sym typeface="Wingdings" panose="05000000000000000000" pitchFamily="2" charset="2"/>
              </a:rPr>
              <a:t>!)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6FB79D8A-5DCC-B94C-1B73-F8A279F30BD0}"/>
              </a:ext>
            </a:extLst>
          </p:cNvPr>
          <p:cNvSpPr txBox="1"/>
          <p:nvPr/>
        </p:nvSpPr>
        <p:spPr>
          <a:xfrm>
            <a:off x="176502" y="6483420"/>
            <a:ext cx="60983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hlinkClick r:id="rId3"/>
              </a:rPr>
              <a:t>https://primevue.org/inputswitch/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9297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ABB2D2-094D-C52E-A9FD-4FEFD25ACF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">
            <a:extLst>
              <a:ext uri="{FF2B5EF4-FFF2-40B4-BE49-F238E27FC236}">
                <a16:creationId xmlns:a16="http://schemas.microsoft.com/office/drawing/2014/main" id="{33791F13-2C1F-83B0-25A4-A3F00CDA4188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600462" y="858129"/>
            <a:ext cx="11070005" cy="58738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BR" sz="2800" dirty="0"/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DF225510-EC81-ADFC-1A77-213AB0FD7BE0}"/>
              </a:ext>
            </a:extLst>
          </p:cNvPr>
          <p:cNvCxnSpPr>
            <a:cxnSpLocks/>
          </p:cNvCxnSpPr>
          <p:nvPr/>
        </p:nvCxnSpPr>
        <p:spPr>
          <a:xfrm>
            <a:off x="12094426" y="1544228"/>
            <a:ext cx="0" cy="44164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aixaDeTexto 3">
            <a:extLst>
              <a:ext uri="{FF2B5EF4-FFF2-40B4-BE49-F238E27FC236}">
                <a16:creationId xmlns:a16="http://schemas.microsoft.com/office/drawing/2014/main" id="{E56438D0-CE61-5F07-E0BD-52551F7138BA}"/>
              </a:ext>
            </a:extLst>
          </p:cNvPr>
          <p:cNvSpPr txBox="1"/>
          <p:nvPr/>
        </p:nvSpPr>
        <p:spPr>
          <a:xfrm>
            <a:off x="176502" y="126005"/>
            <a:ext cx="11917919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i="1" dirty="0">
                <a:solidFill>
                  <a:srgbClr val="A32217"/>
                </a:solidFill>
                <a:sym typeface="Wingdings" panose="05000000000000000000" pitchFamily="2" charset="2"/>
              </a:rPr>
              <a:t>FULL STACK</a:t>
            </a:r>
          </a:p>
          <a:p>
            <a:r>
              <a:rPr lang="pt-BR" sz="2800" b="1" i="1" dirty="0">
                <a:sym typeface="Wingdings" panose="05000000000000000000" pitchFamily="2" charset="2"/>
              </a:rPr>
              <a:t>EX. 3 – Treinando </a:t>
            </a:r>
            <a:r>
              <a:rPr lang="pt-BR" sz="2800" b="1" i="1" dirty="0" err="1">
                <a:sym typeface="Wingdings" panose="05000000000000000000" pitchFamily="2" charset="2"/>
              </a:rPr>
              <a:t>Nuxt</a:t>
            </a:r>
            <a:r>
              <a:rPr lang="pt-BR" sz="2800" b="1" i="1" dirty="0">
                <a:sym typeface="Wingdings" panose="05000000000000000000" pitchFamily="2" charset="2"/>
              </a:rPr>
              <a:t>, SCSS, </a:t>
            </a:r>
            <a:r>
              <a:rPr lang="pt-BR" sz="2800" b="1" i="1" dirty="0" err="1">
                <a:sym typeface="Wingdings" panose="05000000000000000000" pitchFamily="2" charset="2"/>
              </a:rPr>
              <a:t>Typescript</a:t>
            </a:r>
            <a:endParaRPr lang="pt-BR" sz="2800" b="1" i="1" dirty="0">
              <a:sym typeface="Wingdings" panose="05000000000000000000" pitchFamily="2" charset="2"/>
            </a:endParaRPr>
          </a:p>
          <a:p>
            <a:r>
              <a:rPr lang="pt-BR" sz="2800" b="1" i="1" dirty="0">
                <a:solidFill>
                  <a:srgbClr val="A32217"/>
                </a:solidFill>
                <a:sym typeface="Wingdings" panose="05000000000000000000" pitchFamily="2" charset="2"/>
              </a:rPr>
              <a:t>- Crie uma aplicação </a:t>
            </a:r>
            <a:r>
              <a:rPr lang="pt-BR" sz="2800" b="1" i="1" dirty="0" err="1">
                <a:solidFill>
                  <a:srgbClr val="A32217"/>
                </a:solidFill>
                <a:sym typeface="Wingdings" panose="05000000000000000000" pitchFamily="2" charset="2"/>
              </a:rPr>
              <a:t>Nuxt</a:t>
            </a:r>
            <a:r>
              <a:rPr lang="pt-BR" sz="2800" b="1" i="1" dirty="0">
                <a:solidFill>
                  <a:srgbClr val="A32217"/>
                </a:solidFill>
                <a:sym typeface="Wingdings" panose="05000000000000000000" pitchFamily="2" charset="2"/>
              </a:rPr>
              <a:t> que fará algumas operações básicas de uma loja virtual;</a:t>
            </a:r>
          </a:p>
          <a:p>
            <a:r>
              <a:rPr lang="pt-BR" sz="2800" b="1" i="1" dirty="0">
                <a:solidFill>
                  <a:srgbClr val="A32217"/>
                </a:solidFill>
                <a:sym typeface="Wingdings" panose="05000000000000000000" pitchFamily="2" charset="2"/>
              </a:rPr>
              <a:t>- Neste loja crie uma página que mostrará cards dos produtos a serem vendidos (cada card deve conter a foto do produto, nome, preço, quantidade disponível e botão de compra)</a:t>
            </a:r>
          </a:p>
          <a:p>
            <a:r>
              <a:rPr lang="pt-BR" sz="2800" b="1" i="1" dirty="0">
                <a:solidFill>
                  <a:srgbClr val="A32217"/>
                </a:solidFill>
                <a:sym typeface="Wingdings" panose="05000000000000000000" pitchFamily="2" charset="2"/>
              </a:rPr>
              <a:t>- Perceba que terá que fazer um card com essas informações, então crie-o como um componente.</a:t>
            </a:r>
          </a:p>
          <a:p>
            <a:r>
              <a:rPr lang="pt-BR" sz="2800" b="1" i="1" dirty="0">
                <a:solidFill>
                  <a:srgbClr val="A32217"/>
                </a:solidFill>
                <a:sym typeface="Wingdings" panose="05000000000000000000" pitchFamily="2" charset="2"/>
              </a:rPr>
              <a:t>-Nesta página dos produtos, como ainda não temos </a:t>
            </a:r>
            <a:r>
              <a:rPr lang="pt-BR" sz="2800" b="1" i="1" dirty="0" err="1">
                <a:solidFill>
                  <a:srgbClr val="A32217"/>
                </a:solidFill>
                <a:sym typeface="Wingdings" panose="05000000000000000000" pitchFamily="2" charset="2"/>
              </a:rPr>
              <a:t>backend</a:t>
            </a:r>
            <a:r>
              <a:rPr lang="pt-BR" sz="2800" b="1" i="1" dirty="0">
                <a:solidFill>
                  <a:srgbClr val="A32217"/>
                </a:solidFill>
                <a:sym typeface="Wingdings" panose="05000000000000000000" pitchFamily="2" charset="2"/>
              </a:rPr>
              <a:t>, você deve construir um </a:t>
            </a:r>
            <a:r>
              <a:rPr lang="pt-BR" sz="2800" b="1" i="1" dirty="0" err="1">
                <a:solidFill>
                  <a:srgbClr val="A32217"/>
                </a:solidFill>
                <a:sym typeface="Wingdings" panose="05000000000000000000" pitchFamily="2" charset="2"/>
              </a:rPr>
              <a:t>Array</a:t>
            </a:r>
            <a:r>
              <a:rPr lang="pt-BR" sz="2800" b="1" i="1" dirty="0">
                <a:solidFill>
                  <a:srgbClr val="A32217"/>
                </a:solidFill>
                <a:sym typeface="Wingdings" panose="05000000000000000000" pitchFamily="2" charset="2"/>
              </a:rPr>
              <a:t> de objetos em seu script para listar os produtos disponíveis e assim fazer um v-for da quantidade de cards a serem mostrados.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62BDD770-2367-554E-59C2-2D2C3286A0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87050" y="4877848"/>
            <a:ext cx="1504950" cy="1914525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F903E41A-5AF8-77BF-E3D7-0CDA12FFE3DA}"/>
              </a:ext>
            </a:extLst>
          </p:cNvPr>
          <p:cNvSpPr txBox="1"/>
          <p:nvPr/>
        </p:nvSpPr>
        <p:spPr>
          <a:xfrm>
            <a:off x="97580" y="5268227"/>
            <a:ext cx="1049189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i="1" dirty="0">
                <a:solidFill>
                  <a:srgbClr val="A32217"/>
                </a:solidFill>
                <a:sym typeface="Wingdings" panose="05000000000000000000" pitchFamily="2" charset="2"/>
              </a:rPr>
              <a:t>-Haverá um botão de carrinho de compras na parte de cima da página, e cada vez que for clicado o botão comprar de um item será adicionada na variável do carrinho</a:t>
            </a:r>
          </a:p>
        </p:txBody>
      </p:sp>
    </p:spTree>
    <p:extLst>
      <p:ext uri="{BB962C8B-B14F-4D97-AF65-F5344CB8AC3E}">
        <p14:creationId xmlns:p14="http://schemas.microsoft.com/office/powerpoint/2010/main" val="1959217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B0D602-AFE9-606A-1005-5DA5AA065D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">
            <a:extLst>
              <a:ext uri="{FF2B5EF4-FFF2-40B4-BE49-F238E27FC236}">
                <a16:creationId xmlns:a16="http://schemas.microsoft.com/office/drawing/2014/main" id="{1EA73ED2-D1B3-E565-47B4-841EF04FB10C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600462" y="858129"/>
            <a:ext cx="11070005" cy="58738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BR" sz="2800" dirty="0"/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287DAD75-26F7-59BE-5200-BDFBF426D348}"/>
              </a:ext>
            </a:extLst>
          </p:cNvPr>
          <p:cNvCxnSpPr>
            <a:cxnSpLocks/>
          </p:cNvCxnSpPr>
          <p:nvPr/>
        </p:nvCxnSpPr>
        <p:spPr>
          <a:xfrm>
            <a:off x="12094426" y="1544228"/>
            <a:ext cx="0" cy="44164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aixaDeTexto 3">
            <a:extLst>
              <a:ext uri="{FF2B5EF4-FFF2-40B4-BE49-F238E27FC236}">
                <a16:creationId xmlns:a16="http://schemas.microsoft.com/office/drawing/2014/main" id="{AE367F55-461E-4DEC-A55F-6866E5E61F6C}"/>
              </a:ext>
            </a:extLst>
          </p:cNvPr>
          <p:cNvSpPr txBox="1"/>
          <p:nvPr/>
        </p:nvSpPr>
        <p:spPr>
          <a:xfrm>
            <a:off x="176502" y="126005"/>
            <a:ext cx="11917919" cy="612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i="1" dirty="0">
                <a:solidFill>
                  <a:srgbClr val="A32217"/>
                </a:solidFill>
                <a:sym typeface="Wingdings" panose="05000000000000000000" pitchFamily="2" charset="2"/>
              </a:rPr>
              <a:t>FULL STACK</a:t>
            </a:r>
          </a:p>
          <a:p>
            <a:r>
              <a:rPr lang="pt-BR" sz="2800" b="1" i="1" dirty="0">
                <a:sym typeface="Wingdings" panose="05000000000000000000" pitchFamily="2" charset="2"/>
              </a:rPr>
              <a:t>Continuação EX. 3 – Treinando </a:t>
            </a:r>
            <a:r>
              <a:rPr lang="pt-BR" sz="2800" b="1" i="1" dirty="0" err="1">
                <a:sym typeface="Wingdings" panose="05000000000000000000" pitchFamily="2" charset="2"/>
              </a:rPr>
              <a:t>Nuxt</a:t>
            </a:r>
            <a:r>
              <a:rPr lang="pt-BR" sz="2800" b="1" i="1" dirty="0">
                <a:sym typeface="Wingdings" panose="05000000000000000000" pitchFamily="2" charset="2"/>
              </a:rPr>
              <a:t>, SCSS, </a:t>
            </a:r>
            <a:r>
              <a:rPr lang="pt-BR" sz="2800" b="1" i="1" dirty="0" err="1">
                <a:sym typeface="Wingdings" panose="05000000000000000000" pitchFamily="2" charset="2"/>
              </a:rPr>
              <a:t>Typescript</a:t>
            </a:r>
            <a:endParaRPr lang="pt-BR" sz="2800" b="1" i="1" dirty="0">
              <a:sym typeface="Wingdings" panose="05000000000000000000" pitchFamily="2" charset="2"/>
            </a:endParaRPr>
          </a:p>
          <a:p>
            <a:r>
              <a:rPr lang="pt-BR" sz="2800" b="1" i="1" dirty="0">
                <a:solidFill>
                  <a:srgbClr val="A32217"/>
                </a:solidFill>
                <a:sym typeface="Wingdings" panose="05000000000000000000" pitchFamily="2" charset="2"/>
              </a:rPr>
              <a:t>- Ao se clicar no botão de carrinho de compras vai ser direcionado para outra página onde listará em uma tabela os itens do carrinho e no fim da tabela o valor total a ser pago.</a:t>
            </a:r>
          </a:p>
          <a:p>
            <a:r>
              <a:rPr lang="pt-BR" sz="2800" b="1" i="1" dirty="0">
                <a:solidFill>
                  <a:srgbClr val="A32217"/>
                </a:solidFill>
                <a:sym typeface="Wingdings" panose="05000000000000000000" pitchFamily="2" charset="2"/>
              </a:rPr>
              <a:t>- No final de cada linha da tabela deve ter um botão de excluir item da lista e um input com a possibilidade de alterar a quantidade (estas operações devem atualizar automaticamente o valor total na tela)</a:t>
            </a:r>
          </a:p>
          <a:p>
            <a:r>
              <a:rPr lang="pt-BR" sz="2800" b="1" i="1" dirty="0">
                <a:solidFill>
                  <a:srgbClr val="A32217"/>
                </a:solidFill>
                <a:sym typeface="Wingdings" panose="05000000000000000000" pitchFamily="2" charset="2"/>
              </a:rPr>
              <a:t>- Haverá um botão de concluir compra na tela de carrinho de compras que ao ser clicado envia uma mensagem de compra concluída e imprime no console o resultado final da compra.</a:t>
            </a:r>
          </a:p>
          <a:p>
            <a:r>
              <a:rPr lang="pt-BR" sz="2800" b="1" i="1" dirty="0">
                <a:solidFill>
                  <a:srgbClr val="A32217"/>
                </a:solidFill>
                <a:sym typeface="Wingdings" panose="05000000000000000000" pitchFamily="2" charset="2"/>
              </a:rPr>
              <a:t>- Use o componente </a:t>
            </a:r>
            <a:r>
              <a:rPr lang="pt-BR" sz="2800" b="1" i="1" dirty="0" err="1">
                <a:solidFill>
                  <a:srgbClr val="A32217"/>
                </a:solidFill>
                <a:sym typeface="Wingdings" panose="05000000000000000000" pitchFamily="2" charset="2"/>
              </a:rPr>
              <a:t>Toast</a:t>
            </a:r>
            <a:r>
              <a:rPr lang="pt-BR" sz="2800" b="1" i="1" dirty="0">
                <a:solidFill>
                  <a:srgbClr val="A32217"/>
                </a:solidFill>
                <a:sym typeface="Wingdings" panose="05000000000000000000" pitchFamily="2" charset="2"/>
              </a:rPr>
              <a:t> do </a:t>
            </a:r>
            <a:r>
              <a:rPr lang="pt-BR" sz="2800" b="1" i="1" dirty="0" err="1">
                <a:solidFill>
                  <a:srgbClr val="A32217"/>
                </a:solidFill>
                <a:sym typeface="Wingdings" panose="05000000000000000000" pitchFamily="2" charset="2"/>
              </a:rPr>
              <a:t>primevue</a:t>
            </a:r>
            <a:r>
              <a:rPr lang="pt-BR" sz="2800" b="1" i="1" dirty="0">
                <a:solidFill>
                  <a:srgbClr val="A32217"/>
                </a:solidFill>
                <a:sym typeface="Wingdings" panose="05000000000000000000" pitchFamily="2" charset="2"/>
              </a:rPr>
              <a:t> para exibir a mensagem (se não conseguir pode usar um </a:t>
            </a:r>
            <a:r>
              <a:rPr lang="pt-BR" sz="2800" b="1" i="1" dirty="0" err="1">
                <a:solidFill>
                  <a:srgbClr val="A32217"/>
                </a:solidFill>
                <a:sym typeface="Wingdings" panose="05000000000000000000" pitchFamily="2" charset="2"/>
              </a:rPr>
              <a:t>alert</a:t>
            </a:r>
            <a:r>
              <a:rPr lang="pt-BR" sz="2800" b="1" i="1" dirty="0">
                <a:solidFill>
                  <a:srgbClr val="A32217"/>
                </a:solidFill>
                <a:sym typeface="Wingdings" panose="05000000000000000000" pitchFamily="2" charset="2"/>
              </a:rPr>
              <a:t> mesmo) </a:t>
            </a:r>
            <a:r>
              <a:rPr lang="pt-BR" sz="2800" b="1" i="1" dirty="0">
                <a:solidFill>
                  <a:srgbClr val="A32217"/>
                </a:solidFill>
                <a:sym typeface="Wingdings" panose="05000000000000000000" pitchFamily="2" charset="2"/>
                <a:hlinkClick r:id="rId3"/>
              </a:rPr>
              <a:t>https://primevue.org/toast/</a:t>
            </a:r>
            <a:endParaRPr lang="pt-BR" sz="2800" b="1" i="1" dirty="0">
              <a:solidFill>
                <a:srgbClr val="A32217"/>
              </a:solidFill>
              <a:sym typeface="Wingdings" panose="05000000000000000000" pitchFamily="2" charset="2"/>
            </a:endParaRPr>
          </a:p>
          <a:p>
            <a:endParaRPr lang="pt-BR" sz="2800" b="1" i="1" dirty="0">
              <a:solidFill>
                <a:srgbClr val="A32217"/>
              </a:solidFill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734076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048E28-B40F-226E-672C-1DB27F7F6F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">
            <a:extLst>
              <a:ext uri="{FF2B5EF4-FFF2-40B4-BE49-F238E27FC236}">
                <a16:creationId xmlns:a16="http://schemas.microsoft.com/office/drawing/2014/main" id="{2966F605-8CC8-71B6-25BA-A3658C831A1C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600462" y="858129"/>
            <a:ext cx="11070005" cy="58738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BR" sz="2800" dirty="0"/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C96FE83B-A647-8BFA-8961-AD0B152A2570}"/>
              </a:ext>
            </a:extLst>
          </p:cNvPr>
          <p:cNvCxnSpPr>
            <a:cxnSpLocks/>
          </p:cNvCxnSpPr>
          <p:nvPr/>
        </p:nvCxnSpPr>
        <p:spPr>
          <a:xfrm>
            <a:off x="12094426" y="1544228"/>
            <a:ext cx="0" cy="44164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aixaDeTexto 3">
            <a:extLst>
              <a:ext uri="{FF2B5EF4-FFF2-40B4-BE49-F238E27FC236}">
                <a16:creationId xmlns:a16="http://schemas.microsoft.com/office/drawing/2014/main" id="{E969BA7E-4C5E-A892-8F67-E9A5BA5EA0F6}"/>
              </a:ext>
            </a:extLst>
          </p:cNvPr>
          <p:cNvSpPr txBox="1"/>
          <p:nvPr/>
        </p:nvSpPr>
        <p:spPr>
          <a:xfrm>
            <a:off x="176502" y="126005"/>
            <a:ext cx="1191791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i="1" dirty="0">
                <a:solidFill>
                  <a:srgbClr val="A32217"/>
                </a:solidFill>
                <a:sym typeface="Wingdings" panose="05000000000000000000" pitchFamily="2" charset="2"/>
              </a:rPr>
              <a:t>FULL STACK</a:t>
            </a:r>
          </a:p>
          <a:p>
            <a:r>
              <a:rPr lang="pt-BR" sz="2800" b="1" i="1" dirty="0">
                <a:sym typeface="Wingdings" panose="05000000000000000000" pitchFamily="2" charset="2"/>
              </a:rPr>
              <a:t>EX. 4 – Treinando Django e integração full </a:t>
            </a:r>
            <a:r>
              <a:rPr lang="pt-BR" sz="2800" b="1" i="1" dirty="0" err="1">
                <a:sym typeface="Wingdings" panose="05000000000000000000" pitchFamily="2" charset="2"/>
              </a:rPr>
              <a:t>stack</a:t>
            </a:r>
            <a:endParaRPr lang="pt-BR" sz="2800" b="1" i="1" dirty="0">
              <a:sym typeface="Wingdings" panose="05000000000000000000" pitchFamily="2" charset="2"/>
            </a:endParaRPr>
          </a:p>
          <a:p>
            <a:r>
              <a:rPr lang="pt-BR" sz="2800" b="1" i="1" dirty="0">
                <a:solidFill>
                  <a:srgbClr val="A32217"/>
                </a:solidFill>
                <a:sym typeface="Wingdings" panose="05000000000000000000" pitchFamily="2" charset="2"/>
              </a:rPr>
              <a:t>- No exercício 3 não possuíamos um </a:t>
            </a:r>
            <a:r>
              <a:rPr lang="pt-BR" sz="2800" b="1" i="1" dirty="0" err="1">
                <a:solidFill>
                  <a:srgbClr val="A32217"/>
                </a:solidFill>
                <a:sym typeface="Wingdings" panose="05000000000000000000" pitchFamily="2" charset="2"/>
              </a:rPr>
              <a:t>backend</a:t>
            </a:r>
            <a:r>
              <a:rPr lang="pt-BR" sz="2800" b="1" i="1" dirty="0">
                <a:solidFill>
                  <a:srgbClr val="A32217"/>
                </a:solidFill>
                <a:sym typeface="Wingdings" panose="05000000000000000000" pitchFamily="2" charset="2"/>
              </a:rPr>
              <a:t>, agora crie um </a:t>
            </a:r>
            <a:r>
              <a:rPr lang="pt-BR" sz="2800" b="1" i="1" dirty="0" err="1">
                <a:solidFill>
                  <a:srgbClr val="A32217"/>
                </a:solidFill>
                <a:sym typeface="Wingdings" panose="05000000000000000000" pitchFamily="2" charset="2"/>
              </a:rPr>
              <a:t>backend</a:t>
            </a:r>
            <a:r>
              <a:rPr lang="pt-BR" sz="2800" b="1" i="1" dirty="0">
                <a:solidFill>
                  <a:srgbClr val="A32217"/>
                </a:solidFill>
                <a:sym typeface="Wingdings" panose="05000000000000000000" pitchFamily="2" charset="2"/>
              </a:rPr>
              <a:t> simples que contenha a lista dos produtos e as compras efetuadas após enviado o carrinho para compra;</a:t>
            </a:r>
          </a:p>
          <a:p>
            <a:r>
              <a:rPr lang="pt-BR" sz="2800" b="1" i="1" dirty="0">
                <a:solidFill>
                  <a:srgbClr val="A32217"/>
                </a:solidFill>
                <a:sym typeface="Wingdings" panose="05000000000000000000" pitchFamily="2" charset="2"/>
              </a:rPr>
              <a:t>- Faça as alterações no </a:t>
            </a:r>
            <a:r>
              <a:rPr lang="pt-BR" sz="2800" b="1" i="1" dirty="0" err="1">
                <a:solidFill>
                  <a:srgbClr val="A32217"/>
                </a:solidFill>
                <a:sym typeface="Wingdings" panose="05000000000000000000" pitchFamily="2" charset="2"/>
              </a:rPr>
              <a:t>frontend</a:t>
            </a:r>
            <a:r>
              <a:rPr lang="pt-BR" sz="2800" b="1" i="1" dirty="0">
                <a:solidFill>
                  <a:srgbClr val="A32217"/>
                </a:solidFill>
                <a:sym typeface="Wingdings" panose="05000000000000000000" pitchFamily="2" charset="2"/>
              </a:rPr>
              <a:t> onde havia a lista dos produtos em variável e agora obtenha a lista dos produtos via </a:t>
            </a:r>
            <a:r>
              <a:rPr lang="pt-BR" sz="2800" b="1" i="1" dirty="0" err="1">
                <a:solidFill>
                  <a:srgbClr val="A32217"/>
                </a:solidFill>
                <a:sym typeface="Wingdings" panose="05000000000000000000" pitchFamily="2" charset="2"/>
              </a:rPr>
              <a:t>backend</a:t>
            </a:r>
            <a:r>
              <a:rPr lang="pt-BR" sz="2800" b="1" i="1" dirty="0">
                <a:solidFill>
                  <a:srgbClr val="A32217"/>
                </a:solidFill>
                <a:sym typeface="Wingdings" panose="05000000000000000000" pitchFamily="2" charset="2"/>
              </a:rPr>
              <a:t>;</a:t>
            </a:r>
          </a:p>
          <a:p>
            <a:r>
              <a:rPr lang="pt-BR" sz="2800" b="1" i="1" dirty="0">
                <a:solidFill>
                  <a:srgbClr val="A32217"/>
                </a:solidFill>
                <a:sym typeface="Wingdings" panose="05000000000000000000" pitchFamily="2" charset="2"/>
              </a:rPr>
              <a:t>- Após submetida a compra no carrinho, salve no </a:t>
            </a:r>
            <a:r>
              <a:rPr lang="pt-BR" sz="2800" b="1" i="1" dirty="0" err="1">
                <a:solidFill>
                  <a:srgbClr val="A32217"/>
                </a:solidFill>
                <a:sym typeface="Wingdings" panose="05000000000000000000" pitchFamily="2" charset="2"/>
              </a:rPr>
              <a:t>backend</a:t>
            </a:r>
            <a:r>
              <a:rPr lang="pt-BR" sz="2800" b="1" i="1" dirty="0">
                <a:solidFill>
                  <a:srgbClr val="A32217"/>
                </a:solidFill>
                <a:sym typeface="Wingdings" panose="05000000000000000000" pitchFamily="2" charset="2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07058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11836</TotalTime>
  <Words>713</Words>
  <Application>Microsoft Office PowerPoint</Application>
  <PresentationFormat>Widescreen</PresentationFormat>
  <Paragraphs>41</Paragraphs>
  <Slides>6</Slides>
  <Notes>6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3" baseType="lpstr">
      <vt:lpstr>Arial</vt:lpstr>
      <vt:lpstr>Calibri</vt:lpstr>
      <vt:lpstr>Cavolini</vt:lpstr>
      <vt:lpstr>Montserrat</vt:lpstr>
      <vt:lpstr>Montserrat Medium</vt:lpstr>
      <vt:lpstr>Wingdings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André</dc:creator>
  <cp:lastModifiedBy>andre felipe savedra cruz</cp:lastModifiedBy>
  <cp:revision>758</cp:revision>
  <dcterms:created xsi:type="dcterms:W3CDTF">2020-11-19T18:52:57Z</dcterms:created>
  <dcterms:modified xsi:type="dcterms:W3CDTF">2024-03-05T09:29:51Z</dcterms:modified>
</cp:coreProperties>
</file>

<file path=docProps/thumbnail.jpeg>
</file>